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2"/>
  </p:notesMasterIdLst>
  <p:sldIdLst>
    <p:sldId id="256" r:id="rId2"/>
    <p:sldId id="257" r:id="rId3"/>
    <p:sldId id="263" r:id="rId4"/>
    <p:sldId id="262" r:id="rId5"/>
    <p:sldId id="259" r:id="rId6"/>
    <p:sldId id="260" r:id="rId7"/>
    <p:sldId id="264" r:id="rId8"/>
    <p:sldId id="269" r:id="rId9"/>
    <p:sldId id="267" r:id="rId10"/>
    <p:sldId id="268" r:id="rId11"/>
    <p:sldId id="272" r:id="rId12"/>
    <p:sldId id="265" r:id="rId13"/>
    <p:sldId id="276" r:id="rId14"/>
    <p:sldId id="266" r:id="rId15"/>
    <p:sldId id="274" r:id="rId16"/>
    <p:sldId id="277" r:id="rId17"/>
    <p:sldId id="279" r:id="rId18"/>
    <p:sldId id="271" r:id="rId19"/>
    <p:sldId id="275"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0DD11B-B225-4196-8B51-1EF7AB97D97B}" v="1" dt="2024-04-15T16:27:14.2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63"/>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A2C87C-B350-4BC6-8B54-0C59BC2CFBFF}" type="datetimeFigureOut">
              <a:rPr lang="en-US" smtClean="0"/>
              <a:t>4/15/2024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895A1-FD28-4DCD-ADF5-02BD7BE29FF1}" type="slidenum">
              <a:rPr lang="en-US" smtClean="0"/>
              <a:t>‹#›</a:t>
            </a:fld>
            <a:endParaRPr lang="en-US"/>
          </a:p>
        </p:txBody>
      </p:sp>
    </p:spTree>
    <p:extLst>
      <p:ext uri="{BB962C8B-B14F-4D97-AF65-F5344CB8AC3E}">
        <p14:creationId xmlns:p14="http://schemas.microsoft.com/office/powerpoint/2010/main" val="3812041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to data gathered.</a:t>
            </a:r>
          </a:p>
        </p:txBody>
      </p:sp>
      <p:sp>
        <p:nvSpPr>
          <p:cNvPr id="4" name="Slide Number Placeholder 3"/>
          <p:cNvSpPr>
            <a:spLocks noGrp="1"/>
          </p:cNvSpPr>
          <p:nvPr>
            <p:ph type="sldNum" sz="quarter" idx="5"/>
          </p:nvPr>
        </p:nvSpPr>
        <p:spPr/>
        <p:txBody>
          <a:bodyPr/>
          <a:lstStyle/>
          <a:p>
            <a:fld id="{899895A1-FD28-4DCD-ADF5-02BD7BE29FF1}" type="slidenum">
              <a:rPr lang="en-US" smtClean="0"/>
              <a:t>7</a:t>
            </a:fld>
            <a:endParaRPr lang="en-US"/>
          </a:p>
        </p:txBody>
      </p:sp>
    </p:spTree>
    <p:extLst>
      <p:ext uri="{BB962C8B-B14F-4D97-AF65-F5344CB8AC3E}">
        <p14:creationId xmlns:p14="http://schemas.microsoft.com/office/powerpoint/2010/main" val="3281185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7B1C36-B592-A146-AA07-A06495DA9DAB}" type="slidenum">
              <a:rPr lang="en-US" smtClean="0"/>
              <a:t>16</a:t>
            </a:fld>
            <a:endParaRPr lang="en-US"/>
          </a:p>
        </p:txBody>
      </p:sp>
    </p:spTree>
    <p:extLst>
      <p:ext uri="{BB962C8B-B14F-4D97-AF65-F5344CB8AC3E}">
        <p14:creationId xmlns:p14="http://schemas.microsoft.com/office/powerpoint/2010/main" val="1083989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7B1C36-B592-A146-AA07-A06495DA9DAB}" type="slidenum">
              <a:rPr lang="en-US" smtClean="0"/>
              <a:t>17</a:t>
            </a:fld>
            <a:endParaRPr lang="en-US"/>
          </a:p>
        </p:txBody>
      </p:sp>
    </p:spTree>
    <p:extLst>
      <p:ext uri="{BB962C8B-B14F-4D97-AF65-F5344CB8AC3E}">
        <p14:creationId xmlns:p14="http://schemas.microsoft.com/office/powerpoint/2010/main" val="2251230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7B1C36-B592-A146-AA07-A06495DA9DAB}" type="slidenum">
              <a:rPr lang="en-US" smtClean="0"/>
              <a:t>18</a:t>
            </a:fld>
            <a:endParaRPr lang="en-US"/>
          </a:p>
        </p:txBody>
      </p:sp>
    </p:spTree>
    <p:extLst>
      <p:ext uri="{BB962C8B-B14F-4D97-AF65-F5344CB8AC3E}">
        <p14:creationId xmlns:p14="http://schemas.microsoft.com/office/powerpoint/2010/main" val="1083989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7B1C36-B592-A146-AA07-A06495DA9DAB}" type="slidenum">
              <a:rPr lang="en-US" smtClean="0"/>
              <a:t>19</a:t>
            </a:fld>
            <a:endParaRPr lang="en-US"/>
          </a:p>
        </p:txBody>
      </p:sp>
    </p:spTree>
    <p:extLst>
      <p:ext uri="{BB962C8B-B14F-4D97-AF65-F5344CB8AC3E}">
        <p14:creationId xmlns:p14="http://schemas.microsoft.com/office/powerpoint/2010/main" val="4017775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4/15/2024</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776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4/15/2024</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493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4/15/2024</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66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4/15/2024</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0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4/15/2024</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26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4/15/2024</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147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4/15/2024</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328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4/15/2024</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713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4/15/2024</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250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4/15/2024</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44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4/15/2024</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2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4/15/2024</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409615679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43" r:id="rId6"/>
    <p:sldLayoutId id="2147483739" r:id="rId7"/>
    <p:sldLayoutId id="2147483740" r:id="rId8"/>
    <p:sldLayoutId id="2147483741" r:id="rId9"/>
    <p:sldLayoutId id="2147483742" r:id="rId10"/>
    <p:sldLayoutId id="214748374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petrick312.github.io/layered_map/"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haritha79.pythonanywhere.com/UpNsmoke/"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ksniderbel.github.io/up-n-smoke-ma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www.pngall.com/crime-png/"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www.pngall.com/crime-png/download/64192" TargetMode="External"/><Relationship Id="rId5" Type="http://schemas.openxmlformats.org/officeDocument/2006/relationships/image" Target="../media/image6.png"/><Relationship Id="rId4" Type="http://schemas.openxmlformats.org/officeDocument/2006/relationships/hyperlink" Target="https://creativecommons.org/licenses/by-nc/3.0/"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3">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4DFD65-A80F-AFE4-4645-B95A5E68F6C8}"/>
              </a:ext>
            </a:extLst>
          </p:cNvPr>
          <p:cNvSpPr>
            <a:spLocks noGrp="1"/>
          </p:cNvSpPr>
          <p:nvPr>
            <p:ph type="ctrTitle"/>
          </p:nvPr>
        </p:nvSpPr>
        <p:spPr>
          <a:xfrm>
            <a:off x="457200" y="1586816"/>
            <a:ext cx="4412419" cy="3637647"/>
          </a:xfrm>
        </p:spPr>
        <p:txBody>
          <a:bodyPr anchor="t">
            <a:normAutofit/>
          </a:bodyPr>
          <a:lstStyle/>
          <a:p>
            <a:pPr algn="r"/>
            <a:r>
              <a:rPr lang="en-US" sz="3200" dirty="0">
                <a:solidFill>
                  <a:schemeClr val="bg1"/>
                </a:solidFill>
              </a:rPr>
              <a:t>Up n smoke</a:t>
            </a:r>
            <a:br>
              <a:rPr lang="en-US" sz="3200" dirty="0">
                <a:solidFill>
                  <a:schemeClr val="bg1"/>
                </a:solidFill>
              </a:rPr>
            </a:br>
            <a:r>
              <a:rPr lang="en-US" sz="2800" dirty="0">
                <a:solidFill>
                  <a:schemeClr val="bg1"/>
                </a:solidFill>
              </a:rPr>
              <a:t>by</a:t>
            </a:r>
            <a:br>
              <a:rPr lang="en-US" sz="2800" dirty="0">
                <a:solidFill>
                  <a:schemeClr val="bg1"/>
                </a:solidFill>
              </a:rPr>
            </a:br>
            <a:r>
              <a:rPr lang="en-US" sz="2800" dirty="0">
                <a:solidFill>
                  <a:schemeClr val="bg1"/>
                </a:solidFill>
              </a:rPr>
              <a:t>Michelle</a:t>
            </a:r>
            <a:br>
              <a:rPr lang="en-US" sz="2800" dirty="0">
                <a:solidFill>
                  <a:schemeClr val="bg1"/>
                </a:solidFill>
              </a:rPr>
            </a:br>
            <a:r>
              <a:rPr lang="en-US" sz="2800" dirty="0">
                <a:solidFill>
                  <a:schemeClr val="bg1"/>
                </a:solidFill>
              </a:rPr>
              <a:t>Kat</a:t>
            </a:r>
            <a:br>
              <a:rPr lang="en-US" sz="2800" dirty="0">
                <a:solidFill>
                  <a:schemeClr val="bg1"/>
                </a:solidFill>
              </a:rPr>
            </a:br>
            <a:r>
              <a:rPr lang="en-US" sz="2800" dirty="0">
                <a:solidFill>
                  <a:schemeClr val="bg1"/>
                </a:solidFill>
              </a:rPr>
              <a:t>Carmen</a:t>
            </a:r>
            <a:br>
              <a:rPr lang="en-US" sz="2800" dirty="0">
                <a:solidFill>
                  <a:schemeClr val="bg1"/>
                </a:solidFill>
              </a:rPr>
            </a:br>
            <a:r>
              <a:rPr lang="en-US" sz="2800" dirty="0">
                <a:solidFill>
                  <a:schemeClr val="bg1"/>
                </a:solidFill>
              </a:rPr>
              <a:t>Haritha </a:t>
            </a:r>
            <a:br>
              <a:rPr lang="en-US" sz="2800" dirty="0">
                <a:solidFill>
                  <a:schemeClr val="bg1"/>
                </a:solidFill>
              </a:rPr>
            </a:br>
            <a:r>
              <a:rPr lang="en-US" sz="2800" dirty="0">
                <a:solidFill>
                  <a:schemeClr val="bg1"/>
                </a:solidFill>
              </a:rPr>
              <a:t>veethika</a:t>
            </a:r>
            <a:br>
              <a:rPr lang="en-US" sz="2800" dirty="0">
                <a:solidFill>
                  <a:schemeClr val="bg1"/>
                </a:solidFill>
              </a:rPr>
            </a:br>
            <a:endParaRPr lang="en-US" sz="2800" dirty="0">
              <a:solidFill>
                <a:schemeClr val="bg1"/>
              </a:solidFill>
            </a:endParaRPr>
          </a:p>
        </p:txBody>
      </p:sp>
      <p:sp>
        <p:nvSpPr>
          <p:cNvPr id="3" name="Subtitle 2">
            <a:extLst>
              <a:ext uri="{FF2B5EF4-FFF2-40B4-BE49-F238E27FC236}">
                <a16:creationId xmlns:a16="http://schemas.microsoft.com/office/drawing/2014/main" id="{FEC8AB47-DF05-9A07-8E76-9835056EBAAF}"/>
              </a:ext>
            </a:extLst>
          </p:cNvPr>
          <p:cNvSpPr>
            <a:spLocks noGrp="1"/>
          </p:cNvSpPr>
          <p:nvPr>
            <p:ph type="subTitle" idx="1"/>
          </p:nvPr>
        </p:nvSpPr>
        <p:spPr>
          <a:xfrm>
            <a:off x="457200" y="5350213"/>
            <a:ext cx="4412417" cy="1031537"/>
          </a:xfrm>
        </p:spPr>
        <p:txBody>
          <a:bodyPr>
            <a:normAutofit/>
          </a:bodyPr>
          <a:lstStyle/>
          <a:p>
            <a:pPr algn="r"/>
            <a:r>
              <a:rPr lang="en-US" sz="3200" dirty="0">
                <a:solidFill>
                  <a:schemeClr val="bg1"/>
                </a:solidFill>
              </a:rPr>
              <a:t>Date : 04/16/2024</a:t>
            </a:r>
          </a:p>
        </p:txBody>
      </p:sp>
      <p:sp>
        <p:nvSpPr>
          <p:cNvPr id="31"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28"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6816"/>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8" name="Picture 3" descr="An overlapping skeleton of leaves">
            <a:extLst>
              <a:ext uri="{FF2B5EF4-FFF2-40B4-BE49-F238E27FC236}">
                <a16:creationId xmlns:a16="http://schemas.microsoft.com/office/drawing/2014/main" id="{8EAFD2B4-7A2F-15B8-2B93-42166EE1FB10}"/>
              </a:ext>
            </a:extLst>
          </p:cNvPr>
          <p:cNvPicPr>
            <a:picLocks noChangeAspect="1"/>
          </p:cNvPicPr>
          <p:nvPr/>
        </p:nvPicPr>
        <p:blipFill rotWithShape="1">
          <a:blip r:embed="rId2"/>
          <a:srcRect t="26696" r="-1" b="10460"/>
          <a:stretch/>
        </p:blipFill>
        <p:spPr>
          <a:xfrm>
            <a:off x="5986926" y="1598246"/>
            <a:ext cx="5366861" cy="2234452"/>
          </a:xfrm>
          <a:prstGeom prst="rect">
            <a:avLst/>
          </a:prstGeom>
        </p:spPr>
      </p:pic>
      <p:sp>
        <p:nvSpPr>
          <p:cNvPr id="30"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pic>
        <p:nvPicPr>
          <p:cNvPr id="6" name="Picture 5" descr="A plant in a pot&#10;&#10;Description automatically generated with low confidence">
            <a:extLst>
              <a:ext uri="{FF2B5EF4-FFF2-40B4-BE49-F238E27FC236}">
                <a16:creationId xmlns:a16="http://schemas.microsoft.com/office/drawing/2014/main" id="{31697189-5654-7E26-8858-92749DECE2EC}"/>
              </a:ext>
            </a:extLst>
          </p:cNvPr>
          <p:cNvPicPr>
            <a:picLocks noChangeAspect="1"/>
          </p:cNvPicPr>
          <p:nvPr/>
        </p:nvPicPr>
        <p:blipFill rotWithShape="1">
          <a:blip r:embed="rId3">
            <a:extLst>
              <a:ext uri="{28A0092B-C50C-407E-A947-70E740481C1C}">
                <a14:useLocalDpi xmlns:a14="http://schemas.microsoft.com/office/drawing/2010/main" val="0"/>
              </a:ext>
            </a:extLst>
          </a:blip>
          <a:srcRect t="28958" r="-1" b="10630"/>
          <a:stretch/>
        </p:blipFill>
        <p:spPr>
          <a:xfrm>
            <a:off x="5986926" y="4126172"/>
            <a:ext cx="5366858" cy="2196582"/>
          </a:xfrm>
          <a:prstGeom prst="rect">
            <a:avLst/>
          </a:prstGeom>
        </p:spPr>
      </p:pic>
    </p:spTree>
    <p:extLst>
      <p:ext uri="{BB962C8B-B14F-4D97-AF65-F5344CB8AC3E}">
        <p14:creationId xmlns:p14="http://schemas.microsoft.com/office/powerpoint/2010/main" val="2313290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754380" y="408711"/>
            <a:ext cx="10515600" cy="732155"/>
          </a:xfrm>
        </p:spPr>
        <p:txBody>
          <a:bodyPr>
            <a:normAutofit fontScale="90000"/>
          </a:bodyPr>
          <a:lstStyle/>
          <a:p>
            <a:r>
              <a:rPr lang="en-US" b="1" dirty="0">
                <a:solidFill>
                  <a:schemeClr val="accent1"/>
                </a:solidFill>
              </a:rPr>
              <a:t>Crime Trends and Marijuana</a:t>
            </a:r>
            <a:br>
              <a:rPr lang="en-US" b="1" dirty="0">
                <a:solidFill>
                  <a:schemeClr val="accent1"/>
                </a:solidFill>
              </a:rPr>
            </a:br>
            <a:r>
              <a:rPr lang="en-US" sz="3100" b="1" dirty="0">
                <a:solidFill>
                  <a:schemeClr val="accent1"/>
                </a:solidFill>
              </a:rPr>
              <a:t>Put this in a pipe and smoke it!</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804544"/>
            <a:ext cx="10515600" cy="5954395"/>
          </a:xfrm>
        </p:spPr>
        <p:txBody>
          <a:bodyPr/>
          <a:lstStyle/>
          <a:p>
            <a:pPr marL="0" indent="0">
              <a:buNone/>
            </a:pPr>
            <a:endParaRPr lang="en-US" sz="1600" dirty="0">
              <a:solidFill>
                <a:schemeClr val="accent1"/>
              </a:solidFill>
            </a:endParaRPr>
          </a:p>
          <a:p>
            <a:pPr marL="0" indent="0">
              <a:buNone/>
            </a:pPr>
            <a:endParaRPr lang="en-US" sz="1600" dirty="0">
              <a:solidFill>
                <a:schemeClr val="accent1"/>
              </a:solidFill>
            </a:endParaRPr>
          </a:p>
        </p:txBody>
      </p:sp>
      <p:sp>
        <p:nvSpPr>
          <p:cNvPr id="7" name="Content Placeholder 2">
            <a:extLst>
              <a:ext uri="{FF2B5EF4-FFF2-40B4-BE49-F238E27FC236}">
                <a16:creationId xmlns:a16="http://schemas.microsoft.com/office/drawing/2014/main" id="{5EB63B75-EDFA-C70F-F21C-0E888EFD3AFD}"/>
              </a:ext>
            </a:extLst>
          </p:cNvPr>
          <p:cNvSpPr txBox="1">
            <a:spLocks/>
          </p:cNvSpPr>
          <p:nvPr/>
        </p:nvSpPr>
        <p:spPr>
          <a:xfrm>
            <a:off x="838200" y="1298448"/>
            <a:ext cx="10515600" cy="5372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1"/>
                </a:solidFill>
              </a:rPr>
              <a:t>Based on our analysis, legalization did not seem to have a clear correlation to crime rates.  </a:t>
            </a:r>
          </a:p>
          <a:p>
            <a:r>
              <a:rPr lang="en-US" sz="1800" dirty="0">
                <a:solidFill>
                  <a:schemeClr val="accent1"/>
                </a:solidFill>
              </a:rPr>
              <a:t>Sample states shown below include recreational use, medical only use, and illegal states.</a:t>
            </a:r>
          </a:p>
          <a:p>
            <a:endParaRPr lang="en-US" dirty="0">
              <a:solidFill>
                <a:schemeClr val="accent1"/>
              </a:solidFill>
            </a:endParaRPr>
          </a:p>
        </p:txBody>
      </p:sp>
      <p:pic>
        <p:nvPicPr>
          <p:cNvPr id="4" name="Content Placeholder 14">
            <a:extLst>
              <a:ext uri="{FF2B5EF4-FFF2-40B4-BE49-F238E27FC236}">
                <a16:creationId xmlns:a16="http://schemas.microsoft.com/office/drawing/2014/main" id="{8A16B993-CB5D-6FCC-53E5-A5BC2A86B76B}"/>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769836" y="1986907"/>
            <a:ext cx="7964700" cy="4727874"/>
          </a:xfrm>
          <a:prstGeom prst="rect">
            <a:avLst/>
          </a:prstGeom>
        </p:spPr>
      </p:pic>
      <p:sp>
        <p:nvSpPr>
          <p:cNvPr id="5" name="TextBox 4">
            <a:extLst>
              <a:ext uri="{FF2B5EF4-FFF2-40B4-BE49-F238E27FC236}">
                <a16:creationId xmlns:a16="http://schemas.microsoft.com/office/drawing/2014/main" id="{779D5EDF-586F-2E12-152F-345A79C768ED}"/>
              </a:ext>
            </a:extLst>
          </p:cNvPr>
          <p:cNvSpPr txBox="1"/>
          <p:nvPr/>
        </p:nvSpPr>
        <p:spPr>
          <a:xfrm>
            <a:off x="9224364" y="2627579"/>
            <a:ext cx="2407298" cy="2492990"/>
          </a:xfrm>
          <a:prstGeom prst="rect">
            <a:avLst/>
          </a:prstGeom>
          <a:noFill/>
        </p:spPr>
        <p:txBody>
          <a:bodyPr wrap="square" rtlCol="0">
            <a:spAutoFit/>
          </a:bodyPr>
          <a:lstStyle/>
          <a:p>
            <a:r>
              <a:rPr lang="en-US" sz="1200" dirty="0">
                <a:solidFill>
                  <a:schemeClr val="accent1"/>
                </a:solidFill>
              </a:rPr>
              <a:t>Although the data suggests that there is no direct correlation, this chart shows a decrease in crime for three states that recently legalized recreational use:  Florida, New Jersey and Massachusetts.  One hypothesis is that the possession of this subject is no longer classified as a crime, and this would be something we would have enjoyed investigating.</a:t>
            </a:r>
          </a:p>
        </p:txBody>
      </p:sp>
    </p:spTree>
    <p:extLst>
      <p:ext uri="{BB962C8B-B14F-4D97-AF65-F5344CB8AC3E}">
        <p14:creationId xmlns:p14="http://schemas.microsoft.com/office/powerpoint/2010/main" val="1148307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657715" y="467271"/>
            <a:ext cx="4195674" cy="2052522"/>
          </a:xfrm>
        </p:spPr>
        <p:txBody>
          <a:bodyPr anchor="b">
            <a:normAutofit/>
          </a:bodyPr>
          <a:lstStyle/>
          <a:p>
            <a:r>
              <a:rPr lang="en-US" sz="4000" b="1" dirty="0">
                <a:solidFill>
                  <a:schemeClr val="accent1"/>
                </a:solidFill>
              </a:rPr>
              <a:t>Focus on Massachusetts</a:t>
            </a:r>
          </a:p>
        </p:txBody>
      </p:sp>
      <p:sp>
        <p:nvSpPr>
          <p:cNvPr id="15" name="Oval 1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descr="A green leaf with a face and pink text&#10;&#10;Description automatically generated">
            <a:extLst>
              <a:ext uri="{FF2B5EF4-FFF2-40B4-BE49-F238E27FC236}">
                <a16:creationId xmlns:a16="http://schemas.microsoft.com/office/drawing/2014/main" id="{2A18442C-71E9-43A0-5530-CF15EA40C082}"/>
              </a:ext>
            </a:extLst>
          </p:cNvPr>
          <p:cNvPicPr>
            <a:picLocks noChangeAspect="1"/>
          </p:cNvPicPr>
          <p:nvPr/>
        </p:nvPicPr>
        <p:blipFill rotWithShape="1">
          <a:blip r:embed="rId2">
            <a:extLst>
              <a:ext uri="{28A0092B-C50C-407E-A947-70E740481C1C}">
                <a14:useLocalDpi xmlns:a14="http://schemas.microsoft.com/office/drawing/2010/main" val="0"/>
              </a:ext>
            </a:extLst>
          </a:blip>
          <a:srcRect t="17488" b="15966"/>
          <a:stretch/>
        </p:blipFill>
        <p:spPr>
          <a:xfrm>
            <a:off x="1031198" y="1262385"/>
            <a:ext cx="4325722" cy="4325722"/>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7"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9"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6657715" y="2990818"/>
            <a:ext cx="4195673" cy="2913872"/>
          </a:xfrm>
        </p:spPr>
        <p:txBody>
          <a:bodyPr anchor="t">
            <a:normAutofit/>
          </a:bodyPr>
          <a:lstStyle/>
          <a:p>
            <a:r>
              <a:rPr lang="en-US" sz="1800" dirty="0">
                <a:solidFill>
                  <a:schemeClr val="accent1"/>
                </a:solidFill>
              </a:rPr>
              <a:t>This state’s data shows a drop in crime after recreational use was legalized as per the last slide.</a:t>
            </a:r>
          </a:p>
          <a:p>
            <a:r>
              <a:rPr lang="en-US" sz="1800" dirty="0">
                <a:solidFill>
                  <a:schemeClr val="accent1"/>
                </a:solidFill>
              </a:rPr>
              <a:t>Let’s take a deep puff of Massachusetts cannabis data.</a:t>
            </a:r>
          </a:p>
          <a:p>
            <a:endParaRPr lang="en-US" sz="1800" dirty="0"/>
          </a:p>
        </p:txBody>
      </p:sp>
      <p:sp>
        <p:nvSpPr>
          <p:cNvPr id="21"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3"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 name="AutoShape 2">
            <a:extLst>
              <a:ext uri="{FF2B5EF4-FFF2-40B4-BE49-F238E27FC236}">
                <a16:creationId xmlns:a16="http://schemas.microsoft.com/office/drawing/2014/main" id="{3E543E29-40B5-E857-1D81-39DD16AA090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4699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1000"/>
                                        <p:tgtEl>
                                          <p:spTgt spid="3">
                                            <p:txEl>
                                              <p:pRg st="1" end="1"/>
                                            </p:txEl>
                                          </p:spTgt>
                                        </p:tgtEl>
                                      </p:cBhvr>
                                    </p:animEffect>
                                    <p:anim calcmode="lin" valueType="num">
                                      <p:cBhvr>
                                        <p:cTn id="2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70560" y="200659"/>
            <a:ext cx="10515600" cy="732155"/>
          </a:xfrm>
        </p:spPr>
        <p:txBody>
          <a:bodyPr/>
          <a:lstStyle/>
          <a:p>
            <a:r>
              <a:rPr lang="en-US" b="1" dirty="0">
                <a:solidFill>
                  <a:schemeClr val="accent1"/>
                </a:solidFill>
              </a:rPr>
              <a:t>Massachusetts Focus</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804544"/>
            <a:ext cx="10515600" cy="5954395"/>
          </a:xfrm>
        </p:spPr>
        <p:txBody>
          <a:bodyPr/>
          <a:lstStyle/>
          <a:p>
            <a:pPr marL="0" indent="0">
              <a:buNone/>
            </a:pPr>
            <a:r>
              <a:rPr lang="en-US" dirty="0">
                <a:solidFill>
                  <a:schemeClr val="accent1"/>
                </a:solidFill>
                <a:hlinkClick r:id="rId2"/>
              </a:rPr>
              <a:t>Live at Massachusetts Cannabis Related Businesses</a:t>
            </a:r>
            <a:endParaRPr lang="en-US" dirty="0">
              <a:solidFill>
                <a:schemeClr val="accent1"/>
              </a:solidFill>
            </a:endParaRPr>
          </a:p>
          <a:p>
            <a:pPr marL="0" indent="0">
              <a:buNone/>
            </a:pPr>
            <a:r>
              <a:rPr lang="en-US" sz="1600" dirty="0">
                <a:solidFill>
                  <a:schemeClr val="accent1"/>
                </a:solidFill>
              </a:rPr>
              <a:t>More than just dispensaries!  This data includes growing, transporting and development of products such as edibles.</a:t>
            </a:r>
          </a:p>
        </p:txBody>
      </p:sp>
      <p:pic>
        <p:nvPicPr>
          <p:cNvPr id="5" name="Picture 4">
            <a:extLst>
              <a:ext uri="{FF2B5EF4-FFF2-40B4-BE49-F238E27FC236}">
                <a16:creationId xmlns:a16="http://schemas.microsoft.com/office/drawing/2014/main" id="{F866FAB1-0BBB-EAF4-16C8-36A9C1F043E6}"/>
              </a:ext>
            </a:extLst>
          </p:cNvPr>
          <p:cNvPicPr>
            <a:picLocks noChangeAspect="1"/>
          </p:cNvPicPr>
          <p:nvPr/>
        </p:nvPicPr>
        <p:blipFill>
          <a:blip r:embed="rId3"/>
          <a:stretch>
            <a:fillRect/>
          </a:stretch>
        </p:blipFill>
        <p:spPr>
          <a:xfrm>
            <a:off x="1509304" y="1880530"/>
            <a:ext cx="8091896" cy="4606392"/>
          </a:xfrm>
          <a:prstGeom prst="rect">
            <a:avLst/>
          </a:prstGeom>
        </p:spPr>
      </p:pic>
    </p:spTree>
    <p:extLst>
      <p:ext uri="{BB962C8B-B14F-4D97-AF65-F5344CB8AC3E}">
        <p14:creationId xmlns:p14="http://schemas.microsoft.com/office/powerpoint/2010/main" val="253702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70560" y="200659"/>
            <a:ext cx="10515600" cy="732155"/>
          </a:xfrm>
        </p:spPr>
        <p:txBody>
          <a:bodyPr/>
          <a:lstStyle/>
          <a:p>
            <a:r>
              <a:rPr lang="en-US" b="1" dirty="0">
                <a:solidFill>
                  <a:schemeClr val="accent1"/>
                </a:solidFill>
              </a:rPr>
              <a:t>Massachusetts Focus</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804544"/>
            <a:ext cx="10515600" cy="5954395"/>
          </a:xfrm>
        </p:spPr>
        <p:txBody>
          <a:bodyPr/>
          <a:lstStyle/>
          <a:p>
            <a:pPr marL="0" indent="0">
              <a:buNone/>
            </a:pPr>
            <a:r>
              <a:rPr lang="en-US" dirty="0">
                <a:solidFill>
                  <a:schemeClr val="accent1"/>
                </a:solidFill>
              </a:rPr>
              <a:t>Cannabis Businesses at Massachusetts by county </a:t>
            </a:r>
            <a:r>
              <a:rPr lang="en-US" sz="1600" dirty="0">
                <a:solidFill>
                  <a:schemeClr val="accent1"/>
                </a:solidFill>
              </a:rPr>
              <a:t>.</a:t>
            </a:r>
          </a:p>
          <a:p>
            <a:pPr marL="0" indent="0">
              <a:buNone/>
            </a:pPr>
            <a:endParaRPr lang="en-US" sz="1600" dirty="0">
              <a:solidFill>
                <a:schemeClr val="accent1"/>
              </a:solidFill>
            </a:endParaRPr>
          </a:p>
          <a:p>
            <a:pPr marL="0" indent="0">
              <a:buNone/>
            </a:pPr>
            <a:endParaRPr lang="en-US" sz="1600" dirty="0">
              <a:solidFill>
                <a:schemeClr val="accent1"/>
              </a:solidFill>
            </a:endParaRPr>
          </a:p>
        </p:txBody>
      </p:sp>
      <p:pic>
        <p:nvPicPr>
          <p:cNvPr id="6" name="Picture 5" descr="Chart, waterfall chart&#10;&#10;Description automatically generated">
            <a:extLst>
              <a:ext uri="{FF2B5EF4-FFF2-40B4-BE49-F238E27FC236}">
                <a16:creationId xmlns:a16="http://schemas.microsoft.com/office/drawing/2014/main" id="{2FEE6893-9A34-C881-7027-FCBECD87C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078" y="1803399"/>
            <a:ext cx="8062331" cy="4432675"/>
          </a:xfrm>
          <a:prstGeom prst="rect">
            <a:avLst/>
          </a:prstGeom>
        </p:spPr>
      </p:pic>
    </p:spTree>
    <p:extLst>
      <p:ext uri="{BB962C8B-B14F-4D97-AF65-F5344CB8AC3E}">
        <p14:creationId xmlns:p14="http://schemas.microsoft.com/office/powerpoint/2010/main" val="306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754380" y="256643"/>
            <a:ext cx="10515600" cy="732155"/>
          </a:xfrm>
        </p:spPr>
        <p:txBody>
          <a:bodyPr/>
          <a:lstStyle/>
          <a:p>
            <a:r>
              <a:rPr lang="en-US" b="1" dirty="0">
                <a:solidFill>
                  <a:schemeClr val="accent1"/>
                </a:solidFill>
              </a:rPr>
              <a:t>Cannabis Sales in MA:  Recreational</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804544"/>
            <a:ext cx="10515600" cy="5954395"/>
          </a:xfrm>
        </p:spPr>
        <p:txBody>
          <a:bodyPr/>
          <a:lstStyle/>
          <a:p>
            <a:pPr marL="0" indent="0">
              <a:buNone/>
            </a:pPr>
            <a:r>
              <a:rPr lang="en-US" sz="1600" dirty="0">
                <a:solidFill>
                  <a:schemeClr val="accent1"/>
                </a:solidFill>
                <a:hlinkClick r:id="rId2"/>
              </a:rPr>
              <a:t>Mass. Sales Data</a:t>
            </a:r>
            <a:endParaRPr lang="en-US" sz="1600" dirty="0">
              <a:solidFill>
                <a:schemeClr val="accent1"/>
              </a:solidFill>
            </a:endParaRPr>
          </a:p>
          <a:p>
            <a:r>
              <a:rPr lang="en-US" sz="1600" dirty="0">
                <a:solidFill>
                  <a:schemeClr val="accent1"/>
                </a:solidFill>
              </a:rPr>
              <a:t>Over 5.8 billion in sales since legalization</a:t>
            </a:r>
          </a:p>
          <a:p>
            <a:r>
              <a:rPr lang="en-US" sz="1600" dirty="0">
                <a:solidFill>
                  <a:schemeClr val="accent1"/>
                </a:solidFill>
              </a:rPr>
              <a:t>Steep increase in 2019, 2020 and 2021</a:t>
            </a:r>
          </a:p>
          <a:p>
            <a:r>
              <a:rPr lang="en-US" sz="1600" dirty="0">
                <a:solidFill>
                  <a:schemeClr val="accent1"/>
                </a:solidFill>
              </a:rPr>
              <a:t>Increases have slowed considerably</a:t>
            </a:r>
          </a:p>
          <a:p>
            <a:endParaRPr lang="en-US" sz="1600" dirty="0">
              <a:solidFill>
                <a:schemeClr val="accent1"/>
              </a:solidFill>
            </a:endParaRPr>
          </a:p>
        </p:txBody>
      </p:sp>
      <p:pic>
        <p:nvPicPr>
          <p:cNvPr id="5" name="Picture 4">
            <a:extLst>
              <a:ext uri="{FF2B5EF4-FFF2-40B4-BE49-F238E27FC236}">
                <a16:creationId xmlns:a16="http://schemas.microsoft.com/office/drawing/2014/main" id="{B9EBB024-F2D4-0FF1-3F57-990C3C7B984E}"/>
              </a:ext>
            </a:extLst>
          </p:cNvPr>
          <p:cNvPicPr>
            <a:picLocks noChangeAspect="1"/>
          </p:cNvPicPr>
          <p:nvPr/>
        </p:nvPicPr>
        <p:blipFill>
          <a:blip r:embed="rId3"/>
          <a:stretch>
            <a:fillRect/>
          </a:stretch>
        </p:blipFill>
        <p:spPr>
          <a:xfrm>
            <a:off x="5625042" y="1234870"/>
            <a:ext cx="5437545" cy="2427152"/>
          </a:xfrm>
          <a:prstGeom prst="rect">
            <a:avLst/>
          </a:prstGeom>
        </p:spPr>
      </p:pic>
      <p:pic>
        <p:nvPicPr>
          <p:cNvPr id="7" name="Picture 6">
            <a:extLst>
              <a:ext uri="{FF2B5EF4-FFF2-40B4-BE49-F238E27FC236}">
                <a16:creationId xmlns:a16="http://schemas.microsoft.com/office/drawing/2014/main" id="{27E153A9-6193-9200-643A-43EE53E6180B}"/>
              </a:ext>
            </a:extLst>
          </p:cNvPr>
          <p:cNvPicPr>
            <a:picLocks noChangeAspect="1"/>
          </p:cNvPicPr>
          <p:nvPr/>
        </p:nvPicPr>
        <p:blipFill>
          <a:blip r:embed="rId4"/>
          <a:stretch>
            <a:fillRect/>
          </a:stretch>
        </p:blipFill>
        <p:spPr>
          <a:xfrm>
            <a:off x="1059680" y="3824838"/>
            <a:ext cx="4952500" cy="2081163"/>
          </a:xfrm>
          <a:prstGeom prst="rect">
            <a:avLst/>
          </a:prstGeom>
        </p:spPr>
      </p:pic>
      <p:pic>
        <p:nvPicPr>
          <p:cNvPr id="9" name="Picture 8">
            <a:extLst>
              <a:ext uri="{FF2B5EF4-FFF2-40B4-BE49-F238E27FC236}">
                <a16:creationId xmlns:a16="http://schemas.microsoft.com/office/drawing/2014/main" id="{4F0CD2E9-BDD1-7B75-A41B-E8DB8B52CC8D}"/>
              </a:ext>
            </a:extLst>
          </p:cNvPr>
          <p:cNvPicPr>
            <a:picLocks noChangeAspect="1"/>
          </p:cNvPicPr>
          <p:nvPr/>
        </p:nvPicPr>
        <p:blipFill>
          <a:blip r:embed="rId5"/>
          <a:stretch>
            <a:fillRect/>
          </a:stretch>
        </p:blipFill>
        <p:spPr>
          <a:xfrm>
            <a:off x="5706880" y="4157028"/>
            <a:ext cx="5273871" cy="1586157"/>
          </a:xfrm>
          <a:prstGeom prst="rect">
            <a:avLst/>
          </a:prstGeom>
        </p:spPr>
      </p:pic>
      <p:sp>
        <p:nvSpPr>
          <p:cNvPr id="11" name="TextBox 10">
            <a:extLst>
              <a:ext uri="{FF2B5EF4-FFF2-40B4-BE49-F238E27FC236}">
                <a16:creationId xmlns:a16="http://schemas.microsoft.com/office/drawing/2014/main" id="{C063CD69-D938-8E7A-37C6-BA43034F6896}"/>
              </a:ext>
            </a:extLst>
          </p:cNvPr>
          <p:cNvSpPr txBox="1"/>
          <p:nvPr/>
        </p:nvSpPr>
        <p:spPr>
          <a:xfrm>
            <a:off x="7328482" y="3809546"/>
            <a:ext cx="2082621" cy="369332"/>
          </a:xfrm>
          <a:prstGeom prst="rect">
            <a:avLst/>
          </a:prstGeom>
          <a:noFill/>
        </p:spPr>
        <p:txBody>
          <a:bodyPr wrap="none" rtlCol="0">
            <a:spAutoFit/>
          </a:bodyPr>
          <a:lstStyle/>
          <a:p>
            <a:r>
              <a:rPr lang="en-US" dirty="0"/>
              <a:t>Cumulative Sales</a:t>
            </a:r>
          </a:p>
        </p:txBody>
      </p:sp>
    </p:spTree>
    <p:extLst>
      <p:ext uri="{BB962C8B-B14F-4D97-AF65-F5344CB8AC3E}">
        <p14:creationId xmlns:p14="http://schemas.microsoft.com/office/powerpoint/2010/main" val="2441087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754380" y="256643"/>
            <a:ext cx="10515600" cy="732155"/>
          </a:xfrm>
        </p:spPr>
        <p:txBody>
          <a:bodyPr/>
          <a:lstStyle/>
          <a:p>
            <a:r>
              <a:rPr lang="en-US" b="1" dirty="0">
                <a:solidFill>
                  <a:schemeClr val="accent1"/>
                </a:solidFill>
              </a:rPr>
              <a:t>Cannabis Sales in MA:  Medical</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804544"/>
            <a:ext cx="10515600" cy="5954395"/>
          </a:xfrm>
        </p:spPr>
        <p:txBody>
          <a:bodyPr/>
          <a:lstStyle/>
          <a:p>
            <a:pPr marL="0" indent="0">
              <a:buNone/>
            </a:pPr>
            <a:endParaRPr lang="en-US" sz="1600" dirty="0">
              <a:solidFill>
                <a:schemeClr val="accent1"/>
              </a:solidFill>
            </a:endParaRPr>
          </a:p>
          <a:p>
            <a:r>
              <a:rPr lang="en-US" sz="1600" dirty="0">
                <a:solidFill>
                  <a:schemeClr val="accent1"/>
                </a:solidFill>
              </a:rPr>
              <a:t>Over 1.2 billion in sales since legalization</a:t>
            </a:r>
          </a:p>
          <a:p>
            <a:r>
              <a:rPr lang="en-US" sz="1600" dirty="0">
                <a:solidFill>
                  <a:schemeClr val="accent1"/>
                </a:solidFill>
              </a:rPr>
              <a:t>Increasing in 2019, 2020</a:t>
            </a:r>
          </a:p>
          <a:p>
            <a:r>
              <a:rPr lang="en-US" sz="1600" dirty="0">
                <a:solidFill>
                  <a:schemeClr val="accent1"/>
                </a:solidFill>
              </a:rPr>
              <a:t>Downward trend since 2021</a:t>
            </a:r>
          </a:p>
          <a:p>
            <a:endParaRPr lang="en-US" sz="1600" dirty="0">
              <a:solidFill>
                <a:schemeClr val="accent1"/>
              </a:solidFill>
            </a:endParaRPr>
          </a:p>
        </p:txBody>
      </p:sp>
      <p:pic>
        <p:nvPicPr>
          <p:cNvPr id="6" name="Picture 5">
            <a:extLst>
              <a:ext uri="{FF2B5EF4-FFF2-40B4-BE49-F238E27FC236}">
                <a16:creationId xmlns:a16="http://schemas.microsoft.com/office/drawing/2014/main" id="{FD3D6838-EA4A-15F9-9A5F-34EF4127F670}"/>
              </a:ext>
            </a:extLst>
          </p:cNvPr>
          <p:cNvPicPr>
            <a:picLocks noChangeAspect="1"/>
          </p:cNvPicPr>
          <p:nvPr/>
        </p:nvPicPr>
        <p:blipFill>
          <a:blip r:embed="rId2"/>
          <a:stretch>
            <a:fillRect/>
          </a:stretch>
        </p:blipFill>
        <p:spPr>
          <a:xfrm>
            <a:off x="5923539" y="1102452"/>
            <a:ext cx="5383763" cy="2628299"/>
          </a:xfrm>
          <a:prstGeom prst="rect">
            <a:avLst/>
          </a:prstGeom>
        </p:spPr>
      </p:pic>
      <p:pic>
        <p:nvPicPr>
          <p:cNvPr id="12" name="Picture 11">
            <a:extLst>
              <a:ext uri="{FF2B5EF4-FFF2-40B4-BE49-F238E27FC236}">
                <a16:creationId xmlns:a16="http://schemas.microsoft.com/office/drawing/2014/main" id="{8AF15829-F049-B4CE-D806-AE8010F71EB4}"/>
              </a:ext>
            </a:extLst>
          </p:cNvPr>
          <p:cNvPicPr>
            <a:picLocks noChangeAspect="1"/>
          </p:cNvPicPr>
          <p:nvPr/>
        </p:nvPicPr>
        <p:blipFill>
          <a:blip r:embed="rId3"/>
          <a:stretch>
            <a:fillRect/>
          </a:stretch>
        </p:blipFill>
        <p:spPr>
          <a:xfrm>
            <a:off x="843021" y="4336131"/>
            <a:ext cx="5169159" cy="2214285"/>
          </a:xfrm>
          <a:prstGeom prst="rect">
            <a:avLst/>
          </a:prstGeom>
        </p:spPr>
      </p:pic>
      <p:pic>
        <p:nvPicPr>
          <p:cNvPr id="14" name="Picture 13">
            <a:extLst>
              <a:ext uri="{FF2B5EF4-FFF2-40B4-BE49-F238E27FC236}">
                <a16:creationId xmlns:a16="http://schemas.microsoft.com/office/drawing/2014/main" id="{E5DE346F-C45A-D003-2538-14D8F374080E}"/>
              </a:ext>
            </a:extLst>
          </p:cNvPr>
          <p:cNvPicPr>
            <a:picLocks noChangeAspect="1"/>
          </p:cNvPicPr>
          <p:nvPr/>
        </p:nvPicPr>
        <p:blipFill>
          <a:blip r:embed="rId4"/>
          <a:stretch>
            <a:fillRect/>
          </a:stretch>
        </p:blipFill>
        <p:spPr>
          <a:xfrm>
            <a:off x="5923539" y="4281738"/>
            <a:ext cx="5149845" cy="2319619"/>
          </a:xfrm>
          <a:prstGeom prst="rect">
            <a:avLst/>
          </a:prstGeom>
        </p:spPr>
      </p:pic>
      <p:sp>
        <p:nvSpPr>
          <p:cNvPr id="15" name="TextBox 14">
            <a:extLst>
              <a:ext uri="{FF2B5EF4-FFF2-40B4-BE49-F238E27FC236}">
                <a16:creationId xmlns:a16="http://schemas.microsoft.com/office/drawing/2014/main" id="{CC2DE444-B8E5-B100-F32D-8BB3F968BCFD}"/>
              </a:ext>
            </a:extLst>
          </p:cNvPr>
          <p:cNvSpPr txBox="1"/>
          <p:nvPr/>
        </p:nvSpPr>
        <p:spPr>
          <a:xfrm>
            <a:off x="7457150" y="3909320"/>
            <a:ext cx="2082621" cy="369332"/>
          </a:xfrm>
          <a:prstGeom prst="rect">
            <a:avLst/>
          </a:prstGeom>
          <a:noFill/>
        </p:spPr>
        <p:txBody>
          <a:bodyPr wrap="none" rtlCol="0">
            <a:spAutoFit/>
          </a:bodyPr>
          <a:lstStyle/>
          <a:p>
            <a:r>
              <a:rPr lang="en-US" dirty="0"/>
              <a:t>Cumulative Sales</a:t>
            </a:r>
          </a:p>
        </p:txBody>
      </p:sp>
    </p:spTree>
    <p:extLst>
      <p:ext uri="{BB962C8B-B14F-4D97-AF65-F5344CB8AC3E}">
        <p14:creationId xmlns:p14="http://schemas.microsoft.com/office/powerpoint/2010/main" val="2705051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8B88-2FB0-ECCA-49C9-991F95A3991E}"/>
              </a:ext>
            </a:extLst>
          </p:cNvPr>
          <p:cNvSpPr>
            <a:spLocks noGrp="1"/>
          </p:cNvSpPr>
          <p:nvPr>
            <p:ph type="title"/>
          </p:nvPr>
        </p:nvSpPr>
        <p:spPr/>
        <p:txBody>
          <a:bodyPr>
            <a:normAutofit/>
          </a:bodyPr>
          <a:lstStyle/>
          <a:p>
            <a:r>
              <a:rPr lang="en-US" sz="4000" b="1" dirty="0">
                <a:solidFill>
                  <a:schemeClr val="accent1"/>
                </a:solidFill>
              </a:rPr>
              <a:t>Massachusetts Sales: Product Category</a:t>
            </a:r>
          </a:p>
        </p:txBody>
      </p:sp>
      <p:sp>
        <p:nvSpPr>
          <p:cNvPr id="3" name="TextBox 2">
            <a:extLst>
              <a:ext uri="{FF2B5EF4-FFF2-40B4-BE49-F238E27FC236}">
                <a16:creationId xmlns:a16="http://schemas.microsoft.com/office/drawing/2014/main" id="{84C74E56-2B97-0834-3B64-E5CBE86AB339}"/>
              </a:ext>
            </a:extLst>
          </p:cNvPr>
          <p:cNvSpPr txBox="1"/>
          <p:nvPr/>
        </p:nvSpPr>
        <p:spPr>
          <a:xfrm>
            <a:off x="1380744" y="1372319"/>
            <a:ext cx="7342632" cy="646331"/>
          </a:xfrm>
          <a:prstGeom prst="rect">
            <a:avLst/>
          </a:prstGeom>
          <a:noFill/>
        </p:spPr>
        <p:txBody>
          <a:bodyPr wrap="square" rtlCol="0">
            <a:spAutoFit/>
          </a:bodyPr>
          <a:lstStyle/>
          <a:p>
            <a:endParaRPr lang="en-US" sz="1200" dirty="0">
              <a:solidFill>
                <a:schemeClr val="accent1"/>
              </a:solidFill>
            </a:endParaRPr>
          </a:p>
          <a:p>
            <a:r>
              <a:rPr lang="en-US" sz="1200" dirty="0">
                <a:solidFill>
                  <a:schemeClr val="accent1"/>
                </a:solidFill>
              </a:rPr>
              <a:t>In Massachusetts, sales of cannabis based on category and its use shows us that the biggest seller is buds by a significant margin.</a:t>
            </a:r>
          </a:p>
        </p:txBody>
      </p:sp>
      <p:pic>
        <p:nvPicPr>
          <p:cNvPr id="1026" name="Picture 2" descr="Cannabis joints and brownies for Medicinal Use">
            <a:extLst>
              <a:ext uri="{FF2B5EF4-FFF2-40B4-BE49-F238E27FC236}">
                <a16:creationId xmlns:a16="http://schemas.microsoft.com/office/drawing/2014/main" id="{E723A746-95C7-E7F3-4FA7-F3CC9AFC52A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743785" y="1577180"/>
            <a:ext cx="1995177" cy="13255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F1965A6-B26F-F4BD-E15A-759485D05F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0743" y="2450356"/>
            <a:ext cx="8122485" cy="3961330"/>
          </a:xfrm>
          <a:prstGeom prst="rect">
            <a:avLst/>
          </a:prstGeom>
        </p:spPr>
      </p:pic>
    </p:spTree>
    <p:extLst>
      <p:ext uri="{BB962C8B-B14F-4D97-AF65-F5344CB8AC3E}">
        <p14:creationId xmlns:p14="http://schemas.microsoft.com/office/powerpoint/2010/main" val="2990747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8B88-2FB0-ECCA-49C9-991F95A3991E}"/>
              </a:ext>
            </a:extLst>
          </p:cNvPr>
          <p:cNvSpPr>
            <a:spLocks noGrp="1"/>
          </p:cNvSpPr>
          <p:nvPr>
            <p:ph type="title"/>
          </p:nvPr>
        </p:nvSpPr>
        <p:spPr>
          <a:xfrm>
            <a:off x="838200" y="365125"/>
            <a:ext cx="10515600" cy="1125347"/>
          </a:xfrm>
        </p:spPr>
        <p:txBody>
          <a:bodyPr>
            <a:normAutofit/>
          </a:bodyPr>
          <a:lstStyle/>
          <a:p>
            <a:r>
              <a:rPr lang="en-US" sz="4000" b="1" dirty="0">
                <a:solidFill>
                  <a:schemeClr val="accent1"/>
                </a:solidFill>
              </a:rPr>
              <a:t>Massachusetts Weekly Sales -Recreational</a:t>
            </a:r>
          </a:p>
        </p:txBody>
      </p:sp>
      <p:sp>
        <p:nvSpPr>
          <p:cNvPr id="3" name="TextBox 2">
            <a:extLst>
              <a:ext uri="{FF2B5EF4-FFF2-40B4-BE49-F238E27FC236}">
                <a16:creationId xmlns:a16="http://schemas.microsoft.com/office/drawing/2014/main" id="{84C74E56-2B97-0834-3B64-E5CBE86AB339}"/>
              </a:ext>
            </a:extLst>
          </p:cNvPr>
          <p:cNvSpPr txBox="1"/>
          <p:nvPr/>
        </p:nvSpPr>
        <p:spPr>
          <a:xfrm>
            <a:off x="1380744" y="1372319"/>
            <a:ext cx="7342632" cy="646331"/>
          </a:xfrm>
          <a:prstGeom prst="rect">
            <a:avLst/>
          </a:prstGeom>
          <a:noFill/>
        </p:spPr>
        <p:txBody>
          <a:bodyPr wrap="square" rtlCol="0">
            <a:spAutoFit/>
          </a:bodyPr>
          <a:lstStyle/>
          <a:p>
            <a:endParaRPr lang="en-US" sz="1200" dirty="0">
              <a:solidFill>
                <a:schemeClr val="accent1"/>
              </a:solidFill>
            </a:endParaRPr>
          </a:p>
          <a:p>
            <a:r>
              <a:rPr lang="en-US" sz="1200" dirty="0">
                <a:solidFill>
                  <a:schemeClr val="accent1"/>
                </a:solidFill>
              </a:rPr>
              <a:t>In Massachusetts, sales of cannabis based on category and its use shows us that the biggest seller is buds by a significant margin.</a:t>
            </a:r>
          </a:p>
        </p:txBody>
      </p:sp>
      <p:pic>
        <p:nvPicPr>
          <p:cNvPr id="5" name="Picture 4">
            <a:extLst>
              <a:ext uri="{FF2B5EF4-FFF2-40B4-BE49-F238E27FC236}">
                <a16:creationId xmlns:a16="http://schemas.microsoft.com/office/drawing/2014/main" id="{41F695F3-A3C1-AFD5-ECF9-2EF31D234112}"/>
              </a:ext>
            </a:extLst>
          </p:cNvPr>
          <p:cNvPicPr>
            <a:picLocks noChangeAspect="1"/>
          </p:cNvPicPr>
          <p:nvPr/>
        </p:nvPicPr>
        <p:blipFill>
          <a:blip r:embed="rId3"/>
          <a:stretch>
            <a:fillRect/>
          </a:stretch>
        </p:blipFill>
        <p:spPr>
          <a:xfrm>
            <a:off x="838200" y="2018650"/>
            <a:ext cx="10765536" cy="4711334"/>
          </a:xfrm>
          <a:prstGeom prst="rect">
            <a:avLst/>
          </a:prstGeom>
        </p:spPr>
      </p:pic>
    </p:spTree>
    <p:extLst>
      <p:ext uri="{BB962C8B-B14F-4D97-AF65-F5344CB8AC3E}">
        <p14:creationId xmlns:p14="http://schemas.microsoft.com/office/powerpoint/2010/main" val="688183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8B88-2FB0-ECCA-49C9-991F95A3991E}"/>
              </a:ext>
            </a:extLst>
          </p:cNvPr>
          <p:cNvSpPr>
            <a:spLocks noGrp="1"/>
          </p:cNvSpPr>
          <p:nvPr>
            <p:ph type="title"/>
          </p:nvPr>
        </p:nvSpPr>
        <p:spPr/>
        <p:txBody>
          <a:bodyPr>
            <a:normAutofit/>
          </a:bodyPr>
          <a:lstStyle/>
          <a:p>
            <a:r>
              <a:rPr lang="en-US" sz="4000" b="1" dirty="0">
                <a:solidFill>
                  <a:schemeClr val="accent1"/>
                </a:solidFill>
              </a:rPr>
              <a:t>Massachusetts Crime: Clearing the Haze </a:t>
            </a:r>
          </a:p>
        </p:txBody>
      </p:sp>
      <p:pic>
        <p:nvPicPr>
          <p:cNvPr id="5" name="Content Placeholder 4">
            <a:extLst>
              <a:ext uri="{FF2B5EF4-FFF2-40B4-BE49-F238E27FC236}">
                <a16:creationId xmlns:a16="http://schemas.microsoft.com/office/drawing/2014/main" id="{12A9C013-2A9E-10DB-77B9-50C6B12385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0438" y="2618814"/>
            <a:ext cx="4646239" cy="2787743"/>
          </a:xfrm>
        </p:spPr>
      </p:pic>
      <p:pic>
        <p:nvPicPr>
          <p:cNvPr id="10" name="Picture 9">
            <a:extLst>
              <a:ext uri="{FF2B5EF4-FFF2-40B4-BE49-F238E27FC236}">
                <a16:creationId xmlns:a16="http://schemas.microsoft.com/office/drawing/2014/main" id="{7A063686-5886-E0EC-3ED5-CBBD1FA3F3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2835" y="2618814"/>
            <a:ext cx="4040468" cy="3030351"/>
          </a:xfrm>
          <a:prstGeom prst="rect">
            <a:avLst/>
          </a:prstGeom>
        </p:spPr>
      </p:pic>
      <p:sp>
        <p:nvSpPr>
          <p:cNvPr id="3" name="TextBox 2">
            <a:extLst>
              <a:ext uri="{FF2B5EF4-FFF2-40B4-BE49-F238E27FC236}">
                <a16:creationId xmlns:a16="http://schemas.microsoft.com/office/drawing/2014/main" id="{84C74E56-2B97-0834-3B64-E5CBE86AB339}"/>
              </a:ext>
            </a:extLst>
          </p:cNvPr>
          <p:cNvSpPr txBox="1"/>
          <p:nvPr/>
        </p:nvSpPr>
        <p:spPr>
          <a:xfrm>
            <a:off x="1380744" y="1372319"/>
            <a:ext cx="8823960" cy="1015663"/>
          </a:xfrm>
          <a:prstGeom prst="rect">
            <a:avLst/>
          </a:prstGeom>
          <a:noFill/>
        </p:spPr>
        <p:txBody>
          <a:bodyPr wrap="square" rtlCol="0">
            <a:spAutoFit/>
          </a:bodyPr>
          <a:lstStyle/>
          <a:p>
            <a:r>
              <a:rPr lang="en-US" sz="1200" dirty="0">
                <a:solidFill>
                  <a:schemeClr val="accent1"/>
                </a:solidFill>
              </a:rPr>
              <a:t>Taking a more granular approach to Massachusetts, where crime has been on a seemingly significant downtrend, note that narcotics is not the primary criminal offense. Additionally, this category includes more than cannabis and represents such things such as heroin and methamphetamine abuse. This leads us to question how much the removal of cannabis as a violation in fact weighs on the calculation of criminal statistics. It would have helped to be able to access more information and further explore this hypothesis.</a:t>
            </a:r>
          </a:p>
        </p:txBody>
      </p:sp>
    </p:spTree>
    <p:extLst>
      <p:ext uri="{BB962C8B-B14F-4D97-AF65-F5344CB8AC3E}">
        <p14:creationId xmlns:p14="http://schemas.microsoft.com/office/powerpoint/2010/main" val="1183345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8B88-2FB0-ECCA-49C9-991F95A3991E}"/>
              </a:ext>
            </a:extLst>
          </p:cNvPr>
          <p:cNvSpPr>
            <a:spLocks noGrp="1"/>
          </p:cNvSpPr>
          <p:nvPr>
            <p:ph type="title"/>
          </p:nvPr>
        </p:nvSpPr>
        <p:spPr/>
        <p:txBody>
          <a:bodyPr>
            <a:normAutofit/>
          </a:bodyPr>
          <a:lstStyle/>
          <a:p>
            <a:r>
              <a:rPr lang="en-US" sz="4000" b="1" dirty="0">
                <a:solidFill>
                  <a:schemeClr val="accent1"/>
                </a:solidFill>
              </a:rPr>
              <a:t>Fanning the Flames</a:t>
            </a:r>
          </a:p>
        </p:txBody>
      </p:sp>
      <p:sp>
        <p:nvSpPr>
          <p:cNvPr id="3" name="TextBox 2">
            <a:extLst>
              <a:ext uri="{FF2B5EF4-FFF2-40B4-BE49-F238E27FC236}">
                <a16:creationId xmlns:a16="http://schemas.microsoft.com/office/drawing/2014/main" id="{84C74E56-2B97-0834-3B64-E5CBE86AB339}"/>
              </a:ext>
            </a:extLst>
          </p:cNvPr>
          <p:cNvSpPr txBox="1"/>
          <p:nvPr/>
        </p:nvSpPr>
        <p:spPr>
          <a:xfrm>
            <a:off x="1380744" y="1372319"/>
            <a:ext cx="8823960" cy="1938992"/>
          </a:xfrm>
          <a:prstGeom prst="rect">
            <a:avLst/>
          </a:prstGeom>
          <a:noFill/>
        </p:spPr>
        <p:txBody>
          <a:bodyPr wrap="square" rtlCol="0">
            <a:spAutoFit/>
          </a:bodyPr>
          <a:lstStyle/>
          <a:p>
            <a:r>
              <a:rPr lang="en-US" sz="1200" dirty="0">
                <a:solidFill>
                  <a:schemeClr val="accent1"/>
                </a:solidFill>
              </a:rPr>
              <a:t>Using national data as a high-level analysis, the data suggests that we are trending towards fully legalizing cannabis at a national level.  Including the District of Columbia, currently in 25 states recreational use is legal, while 16 allow medical use only, and 10 still criminalize marijuana use.</a:t>
            </a:r>
          </a:p>
          <a:p>
            <a:endParaRPr lang="en-US" sz="1200" dirty="0">
              <a:solidFill>
                <a:schemeClr val="accent1"/>
              </a:solidFill>
            </a:endParaRPr>
          </a:p>
          <a:p>
            <a:r>
              <a:rPr lang="en-US" sz="1200" dirty="0">
                <a:solidFill>
                  <a:schemeClr val="accent1"/>
                </a:solidFill>
              </a:rPr>
              <a:t>If we consider Massachusetts as a microcosm reflecting potential future trends, it seems that moving forward, as states embrace recreational use, people are less likely to go through the process of getting their medical card and therefore medical sales might trend down and recreational sales will sharply increase before transitioning to a more stable trend.</a:t>
            </a:r>
          </a:p>
          <a:p>
            <a:endParaRPr lang="en-US" sz="1200" dirty="0">
              <a:solidFill>
                <a:schemeClr val="accent1"/>
              </a:solidFill>
            </a:endParaRPr>
          </a:p>
          <a:p>
            <a:r>
              <a:rPr lang="en-US" sz="1200" dirty="0">
                <a:solidFill>
                  <a:schemeClr val="accent1"/>
                </a:solidFill>
              </a:rPr>
              <a:t>Of course, many factors can affect this, including insurance coverage of medical marijuana, political pressures, and legal challenges.</a:t>
            </a:r>
          </a:p>
        </p:txBody>
      </p:sp>
    </p:spTree>
    <p:extLst>
      <p:ext uri="{BB962C8B-B14F-4D97-AF65-F5344CB8AC3E}">
        <p14:creationId xmlns:p14="http://schemas.microsoft.com/office/powerpoint/2010/main" val="3639761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70560" y="200659"/>
            <a:ext cx="10515600" cy="732155"/>
          </a:xfrm>
        </p:spPr>
        <p:txBody>
          <a:bodyPr>
            <a:normAutofit/>
          </a:bodyPr>
          <a:lstStyle/>
          <a:p>
            <a:r>
              <a:rPr lang="en-US" b="1" dirty="0">
                <a:solidFill>
                  <a:schemeClr val="accent1"/>
                </a:solidFill>
              </a:rPr>
              <a:t>Cannabis: it’s growing like a weed!</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1554480"/>
            <a:ext cx="10515600" cy="5204459"/>
          </a:xfrm>
        </p:spPr>
        <p:txBody>
          <a:bodyPr/>
          <a:lstStyle/>
          <a:p>
            <a:pPr marL="0" indent="0">
              <a:buNone/>
            </a:pPr>
            <a:r>
              <a:rPr lang="en-US" dirty="0">
                <a:solidFill>
                  <a:schemeClr val="accent1"/>
                </a:solidFill>
              </a:rPr>
              <a:t>We were captivated by the ubiquitousness of marijuana everywhere:  on ballots, on tv, in our cities, and in conversations with loved ones who rely on it for pain relief and mental health.</a:t>
            </a:r>
          </a:p>
          <a:p>
            <a:pPr marL="0" indent="0">
              <a:buNone/>
            </a:pPr>
            <a:endParaRPr lang="en-US" dirty="0">
              <a:solidFill>
                <a:schemeClr val="accent1"/>
              </a:solidFill>
            </a:endParaRPr>
          </a:p>
          <a:p>
            <a:pPr marL="0" indent="0">
              <a:buNone/>
            </a:pPr>
            <a:r>
              <a:rPr lang="en-US" dirty="0">
                <a:solidFill>
                  <a:schemeClr val="accent1"/>
                </a:solidFill>
              </a:rPr>
              <a:t>We wanted to know if we would find positive correlations and causations between this “budding industry” and crime and/or health, or would our project be “Up N Smoke”?</a:t>
            </a:r>
          </a:p>
          <a:p>
            <a:endParaRPr lang="en-US" dirty="0">
              <a:solidFill>
                <a:schemeClr val="accent1"/>
              </a:solidFill>
            </a:endParaRPr>
          </a:p>
        </p:txBody>
      </p:sp>
    </p:spTree>
    <p:extLst>
      <p:ext uri="{BB962C8B-B14F-4D97-AF65-F5344CB8AC3E}">
        <p14:creationId xmlns:p14="http://schemas.microsoft.com/office/powerpoint/2010/main" val="3054125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412091" y="501651"/>
            <a:ext cx="4395340" cy="1716255"/>
          </a:xfrm>
        </p:spPr>
        <p:txBody>
          <a:bodyPr anchor="b">
            <a:normAutofit/>
          </a:bodyPr>
          <a:lstStyle/>
          <a:p>
            <a:r>
              <a:rPr lang="en-US" sz="4000" b="1" dirty="0">
                <a:solidFill>
                  <a:schemeClr val="accent1"/>
                </a:solidFill>
              </a:rPr>
              <a:t>The End</a:t>
            </a:r>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Winking face outline with solid fill">
            <a:extLst>
              <a:ext uri="{FF2B5EF4-FFF2-40B4-BE49-F238E27FC236}">
                <a16:creationId xmlns:a16="http://schemas.microsoft.com/office/drawing/2014/main" id="{78DB6F5A-85E6-9A2B-4B15-FD564151B9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9143" y="818188"/>
            <a:ext cx="5221625" cy="5221625"/>
          </a:xfrm>
          <a:prstGeom prst="rect">
            <a:avLst/>
          </a:prstGeom>
        </p:spPr>
      </p:pic>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6392583" y="2645922"/>
            <a:ext cx="4434721" cy="3710427"/>
          </a:xfrm>
        </p:spPr>
        <p:txBody>
          <a:bodyPr anchor="t">
            <a:normAutofit/>
          </a:bodyPr>
          <a:lstStyle/>
          <a:p>
            <a:pPr marL="0" indent="0">
              <a:buNone/>
            </a:pPr>
            <a:endParaRPr lang="en-US" sz="1800" dirty="0"/>
          </a:p>
          <a:p>
            <a:pPr marL="0" indent="0">
              <a:buNone/>
            </a:pPr>
            <a:r>
              <a:rPr lang="en-US" sz="1600" dirty="0">
                <a:solidFill>
                  <a:schemeClr val="accent1"/>
                </a:solidFill>
              </a:rPr>
              <a:t>DISCLAIMER</a:t>
            </a:r>
          </a:p>
          <a:p>
            <a:pPr marL="0" indent="0">
              <a:buNone/>
            </a:pPr>
            <a:endParaRPr lang="en-US" sz="1600" dirty="0">
              <a:solidFill>
                <a:schemeClr val="accent1"/>
              </a:solidFill>
            </a:endParaRPr>
          </a:p>
          <a:p>
            <a:pPr marL="0" indent="0">
              <a:buNone/>
            </a:pPr>
            <a:r>
              <a:rPr lang="en-US" sz="1600" dirty="0">
                <a:solidFill>
                  <a:schemeClr val="accent1"/>
                </a:solidFill>
              </a:rPr>
              <a:t>While our presentation perhaps suggests the possibility of endorsement due to our in-depth research, we would support </a:t>
            </a:r>
            <a:r>
              <a:rPr lang="en-US" sz="1600">
                <a:solidFill>
                  <a:schemeClr val="accent1"/>
                </a:solidFill>
              </a:rPr>
              <a:t>one creating </a:t>
            </a:r>
            <a:r>
              <a:rPr lang="en-US" sz="1600" dirty="0">
                <a:solidFill>
                  <a:schemeClr val="accent1"/>
                </a:solidFill>
              </a:rPr>
              <a:t>one’s own null hypothesis and conduct one’s own research, however one chooses to proceed.</a:t>
            </a:r>
          </a:p>
          <a:p>
            <a:pPr marL="0" indent="0">
              <a:buNone/>
            </a:pPr>
            <a:r>
              <a:rPr lang="en-US" sz="1600" dirty="0">
                <a:solidFill>
                  <a:schemeClr val="accent1"/>
                </a:solidFill>
              </a:rPr>
              <a:t>We do not endorse the use of marijuana ourselves</a:t>
            </a:r>
          </a:p>
          <a:p>
            <a:pPr marL="0" indent="0">
              <a:buNone/>
            </a:pPr>
            <a:r>
              <a:rPr lang="en-US" sz="1600" dirty="0">
                <a:solidFill>
                  <a:schemeClr val="accent1"/>
                </a:solidFill>
              </a:rPr>
              <a:t>… allegedly.</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165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70560" y="200659"/>
            <a:ext cx="10515600" cy="732155"/>
          </a:xfrm>
        </p:spPr>
        <p:txBody>
          <a:bodyPr>
            <a:normAutofit/>
          </a:bodyPr>
          <a:lstStyle/>
          <a:p>
            <a:r>
              <a:rPr lang="en-US" b="1" dirty="0">
                <a:solidFill>
                  <a:schemeClr val="accent1"/>
                </a:solidFill>
              </a:rPr>
              <a:t>Cannabis Data:  it’s hard to get</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1353312"/>
            <a:ext cx="10515600" cy="5405627"/>
          </a:xfrm>
        </p:spPr>
        <p:txBody>
          <a:bodyPr/>
          <a:lstStyle/>
          <a:p>
            <a:r>
              <a:rPr lang="en-US" dirty="0">
                <a:solidFill>
                  <a:schemeClr val="accent1"/>
                </a:solidFill>
              </a:rPr>
              <a:t>We wanted to know were mental health and crime levels affected by legalizing cannabis for recreational use?</a:t>
            </a:r>
          </a:p>
          <a:p>
            <a:r>
              <a:rPr lang="en-US" dirty="0">
                <a:solidFill>
                  <a:schemeClr val="accent1"/>
                </a:solidFill>
              </a:rPr>
              <a:t>We found plenty of summaries regarding mental health, but no one was willing to back it up.</a:t>
            </a:r>
          </a:p>
          <a:p>
            <a:r>
              <a:rPr lang="en-US" sz="2800" dirty="0">
                <a:solidFill>
                  <a:schemeClr val="accent1"/>
                </a:solidFill>
              </a:rPr>
              <a:t>Reached out to 5 scientists, including Pew Research Center, who published statistical analysis regarding mental health and its relationship with marijuana use to get the data.  No one was willing to back up their claims by sharing their data</a:t>
            </a:r>
            <a:r>
              <a:rPr lang="en-US" dirty="0">
                <a:solidFill>
                  <a:schemeClr val="accent1"/>
                </a:solidFill>
              </a:rPr>
              <a:t>.  </a:t>
            </a:r>
          </a:p>
          <a:p>
            <a:r>
              <a:rPr lang="en-US" dirty="0">
                <a:solidFill>
                  <a:schemeClr val="accent1"/>
                </a:solidFill>
              </a:rPr>
              <a:t>Not only was this frustrating, but it causes their assertions to be suspect. </a:t>
            </a:r>
          </a:p>
          <a:p>
            <a:endParaRPr lang="en-US" dirty="0">
              <a:solidFill>
                <a:schemeClr val="accent1"/>
              </a:solidFill>
            </a:endParaRPr>
          </a:p>
          <a:p>
            <a:endParaRPr lang="en-US" dirty="0">
              <a:solidFill>
                <a:schemeClr val="accent1"/>
              </a:solidFill>
            </a:endParaRPr>
          </a:p>
          <a:p>
            <a:endParaRPr lang="en-US" dirty="0">
              <a:solidFill>
                <a:schemeClr val="accent1"/>
              </a:solidFill>
            </a:endParaRPr>
          </a:p>
        </p:txBody>
      </p:sp>
    </p:spTree>
    <p:extLst>
      <p:ext uri="{BB962C8B-B14F-4D97-AF65-F5344CB8AC3E}">
        <p14:creationId xmlns:p14="http://schemas.microsoft.com/office/powerpoint/2010/main" val="1211813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70560" y="200659"/>
            <a:ext cx="10515600" cy="1234949"/>
          </a:xfrm>
        </p:spPr>
        <p:txBody>
          <a:bodyPr>
            <a:normAutofit/>
          </a:bodyPr>
          <a:lstStyle/>
          <a:p>
            <a:r>
              <a:rPr lang="en-US" sz="3600" b="1" dirty="0">
                <a:solidFill>
                  <a:schemeClr val="accent1"/>
                </a:solidFill>
              </a:rPr>
              <a:t>Project Progression: All the usual flame-outs</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1435608"/>
            <a:ext cx="10515600" cy="5323331"/>
          </a:xfrm>
        </p:spPr>
        <p:txBody>
          <a:bodyPr/>
          <a:lstStyle/>
          <a:p>
            <a:r>
              <a:rPr lang="en-US" dirty="0">
                <a:solidFill>
                  <a:schemeClr val="accent1"/>
                </a:solidFill>
              </a:rPr>
              <a:t>Data not available (without payment)</a:t>
            </a:r>
          </a:p>
          <a:p>
            <a:r>
              <a:rPr lang="en-US" dirty="0">
                <a:solidFill>
                  <a:schemeClr val="accent1"/>
                </a:solidFill>
              </a:rPr>
              <a:t>Initial decisions for database became problematic later:  we built an entire database in PostgreSQL and did not use it  </a:t>
            </a:r>
          </a:p>
          <a:p>
            <a:r>
              <a:rPr lang="en-US" dirty="0">
                <a:solidFill>
                  <a:schemeClr val="accent1"/>
                </a:solidFill>
              </a:rPr>
              <a:t>No data available for the national level</a:t>
            </a:r>
          </a:p>
          <a:p>
            <a:r>
              <a:rPr lang="en-US" dirty="0">
                <a:solidFill>
                  <a:schemeClr val="accent1"/>
                </a:solidFill>
              </a:rPr>
              <a:t>Had to learn new programs (Bokeh, PythonAnywhere and Py4web)</a:t>
            </a:r>
          </a:p>
          <a:p>
            <a:r>
              <a:rPr lang="en-US" dirty="0">
                <a:solidFill>
                  <a:schemeClr val="accent1"/>
                </a:solidFill>
              </a:rPr>
              <a:t>Investigated California, Colorado, and New Jersey because they recently legalized, but Massachusetts had the most comprehensive data over the course of several years, along with crime data.  We could not find that with the other states.</a:t>
            </a:r>
          </a:p>
          <a:p>
            <a:endParaRPr lang="en-US" dirty="0">
              <a:solidFill>
                <a:schemeClr val="accent1"/>
              </a:solidFill>
            </a:endParaRPr>
          </a:p>
        </p:txBody>
      </p:sp>
    </p:spTree>
    <p:extLst>
      <p:ext uri="{BB962C8B-B14F-4D97-AF65-F5344CB8AC3E}">
        <p14:creationId xmlns:p14="http://schemas.microsoft.com/office/powerpoint/2010/main" val="1450301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DB88-75DD-14E2-66DD-81FACE23E9A5}"/>
              </a:ext>
            </a:extLst>
          </p:cNvPr>
          <p:cNvSpPr>
            <a:spLocks noGrp="1"/>
          </p:cNvSpPr>
          <p:nvPr>
            <p:ph type="title"/>
          </p:nvPr>
        </p:nvSpPr>
        <p:spPr>
          <a:xfrm>
            <a:off x="838200" y="365125"/>
            <a:ext cx="10515600" cy="744147"/>
          </a:xfrm>
        </p:spPr>
        <p:txBody>
          <a:bodyPr/>
          <a:lstStyle/>
          <a:p>
            <a:r>
              <a:rPr lang="en-US" b="1" dirty="0">
                <a:solidFill>
                  <a:schemeClr val="accent1"/>
                </a:solidFill>
              </a:rPr>
              <a:t>Smokestack Building</a:t>
            </a:r>
          </a:p>
        </p:txBody>
      </p:sp>
      <p:sp>
        <p:nvSpPr>
          <p:cNvPr id="3" name="Content Placeholder 2">
            <a:extLst>
              <a:ext uri="{FF2B5EF4-FFF2-40B4-BE49-F238E27FC236}">
                <a16:creationId xmlns:a16="http://schemas.microsoft.com/office/drawing/2014/main" id="{4CE49A90-A74E-DF6F-21BE-F42761C36F17}"/>
              </a:ext>
            </a:extLst>
          </p:cNvPr>
          <p:cNvSpPr>
            <a:spLocks noGrp="1"/>
          </p:cNvSpPr>
          <p:nvPr>
            <p:ph idx="1"/>
          </p:nvPr>
        </p:nvSpPr>
        <p:spPr>
          <a:xfrm>
            <a:off x="838200" y="1109272"/>
            <a:ext cx="10515600" cy="5561351"/>
          </a:xfrm>
        </p:spPr>
        <p:txBody>
          <a:bodyPr/>
          <a:lstStyle/>
          <a:p>
            <a:r>
              <a:rPr lang="en-US" dirty="0">
                <a:solidFill>
                  <a:schemeClr val="accent1"/>
                </a:solidFill>
              </a:rPr>
              <a:t>We compiled nearly a million rows of data from a combination of resources:</a:t>
            </a:r>
          </a:p>
          <a:p>
            <a:pPr lvl="1"/>
            <a:r>
              <a:rPr lang="en-US" dirty="0">
                <a:solidFill>
                  <a:schemeClr val="accent1"/>
                </a:solidFill>
              </a:rPr>
              <a:t>FBI</a:t>
            </a:r>
          </a:p>
          <a:p>
            <a:pPr lvl="1"/>
            <a:r>
              <a:rPr lang="en-US" dirty="0">
                <a:solidFill>
                  <a:schemeClr val="accent1"/>
                </a:solidFill>
              </a:rPr>
              <a:t>State of Massachusetts</a:t>
            </a:r>
          </a:p>
          <a:p>
            <a:pPr lvl="1"/>
            <a:r>
              <a:rPr lang="en-US" dirty="0">
                <a:solidFill>
                  <a:schemeClr val="accent1"/>
                </a:solidFill>
              </a:rPr>
              <a:t>National Legalization Data</a:t>
            </a:r>
          </a:p>
          <a:p>
            <a:pPr lvl="1"/>
            <a:r>
              <a:rPr lang="en-US" dirty="0">
                <a:solidFill>
                  <a:schemeClr val="accent1"/>
                </a:solidFill>
              </a:rPr>
              <a:t>US Government Census</a:t>
            </a:r>
          </a:p>
          <a:p>
            <a:pPr lvl="1"/>
            <a:r>
              <a:rPr lang="en-US" dirty="0">
                <a:solidFill>
                  <a:schemeClr val="accent1"/>
                </a:solidFill>
              </a:rPr>
              <a:t>Kaggle</a:t>
            </a:r>
          </a:p>
          <a:p>
            <a:pPr lvl="1"/>
            <a:r>
              <a:rPr lang="en-US" dirty="0">
                <a:solidFill>
                  <a:schemeClr val="accent1"/>
                </a:solidFill>
              </a:rPr>
              <a:t>Data.gov</a:t>
            </a:r>
          </a:p>
          <a:p>
            <a:pPr lvl="1"/>
            <a:r>
              <a:rPr lang="en-US" dirty="0">
                <a:solidFill>
                  <a:schemeClr val="accent1"/>
                </a:solidFill>
              </a:rPr>
              <a:t>Samhsa.gov</a:t>
            </a:r>
          </a:p>
          <a:p>
            <a:pPr lvl="1"/>
            <a:r>
              <a:rPr lang="en-US" dirty="0">
                <a:solidFill>
                  <a:schemeClr val="accent1"/>
                </a:solidFill>
              </a:rPr>
              <a:t>Data.world</a:t>
            </a:r>
          </a:p>
          <a:p>
            <a:pPr lvl="1"/>
            <a:endParaRPr lang="en-US" dirty="0">
              <a:solidFill>
                <a:schemeClr val="accent1"/>
              </a:solidFill>
            </a:endParaRPr>
          </a:p>
          <a:p>
            <a:pPr marL="457200" lvl="1" indent="0">
              <a:buNone/>
            </a:pPr>
            <a:r>
              <a:rPr lang="en-US" dirty="0">
                <a:solidFill>
                  <a:schemeClr val="accent1"/>
                </a:solidFill>
              </a:rPr>
              <a:t>…to mention a few</a:t>
            </a:r>
          </a:p>
          <a:p>
            <a:endParaRPr lang="en-US" dirty="0">
              <a:solidFill>
                <a:schemeClr val="accent1"/>
              </a:solidFill>
            </a:endParaRPr>
          </a:p>
        </p:txBody>
      </p:sp>
    </p:spTree>
    <p:extLst>
      <p:ext uri="{BB962C8B-B14F-4D97-AF65-F5344CB8AC3E}">
        <p14:creationId xmlns:p14="http://schemas.microsoft.com/office/powerpoint/2010/main" val="2716187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70560" y="200659"/>
            <a:ext cx="10515600" cy="732155"/>
          </a:xfrm>
        </p:spPr>
        <p:txBody>
          <a:bodyPr/>
          <a:lstStyle/>
          <a:p>
            <a:r>
              <a:rPr lang="en-US" b="1" dirty="0">
                <a:solidFill>
                  <a:schemeClr val="accent1"/>
                </a:solidFill>
              </a:rPr>
              <a:t>Data Gathering/Cleansing:  Weeding</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804544"/>
            <a:ext cx="10515600" cy="5954395"/>
          </a:xfrm>
        </p:spPr>
        <p:txBody>
          <a:bodyPr/>
          <a:lstStyle/>
          <a:p>
            <a:r>
              <a:rPr lang="en-US" dirty="0">
                <a:solidFill>
                  <a:schemeClr val="accent1"/>
                </a:solidFill>
              </a:rPr>
              <a:t>Data was downloaded from various sites</a:t>
            </a:r>
          </a:p>
          <a:p>
            <a:r>
              <a:rPr lang="en-US" dirty="0">
                <a:solidFill>
                  <a:schemeClr val="accent1"/>
                </a:solidFill>
              </a:rPr>
              <a:t>Files for crime were downloaded from FBI Crime data site</a:t>
            </a:r>
          </a:p>
          <a:p>
            <a:r>
              <a:rPr lang="en-US" dirty="0">
                <a:solidFill>
                  <a:schemeClr val="accent1"/>
                </a:solidFill>
              </a:rPr>
              <a:t>Data was cleansed and reverse-geocoded from </a:t>
            </a:r>
            <a:r>
              <a:rPr lang="en-US" dirty="0" err="1">
                <a:solidFill>
                  <a:schemeClr val="accent1"/>
                </a:solidFill>
              </a:rPr>
              <a:t>geoapify</a:t>
            </a:r>
            <a:r>
              <a:rPr lang="en-US" dirty="0">
                <a:solidFill>
                  <a:schemeClr val="accent1"/>
                </a:solidFill>
              </a:rPr>
              <a:t> site to get the missing data</a:t>
            </a:r>
          </a:p>
          <a:p>
            <a:endParaRPr lang="en-US" dirty="0">
              <a:solidFill>
                <a:schemeClr val="accent1"/>
              </a:solidFill>
            </a:endParaRPr>
          </a:p>
        </p:txBody>
      </p:sp>
      <p:pic>
        <p:nvPicPr>
          <p:cNvPr id="7" name="Picture 6">
            <a:extLst>
              <a:ext uri="{FF2B5EF4-FFF2-40B4-BE49-F238E27FC236}">
                <a16:creationId xmlns:a16="http://schemas.microsoft.com/office/drawing/2014/main" id="{F60ED8BD-ACB6-ED12-1A67-292319FFE5FF}"/>
              </a:ext>
            </a:extLst>
          </p:cNvPr>
          <p:cNvPicPr>
            <a:picLocks noChangeAspect="1"/>
          </p:cNvPicPr>
          <p:nvPr/>
        </p:nvPicPr>
        <p:blipFill>
          <a:blip r:embed="rId2"/>
          <a:stretch>
            <a:fillRect/>
          </a:stretch>
        </p:blipFill>
        <p:spPr>
          <a:xfrm>
            <a:off x="754380" y="3124432"/>
            <a:ext cx="6772693" cy="3269576"/>
          </a:xfrm>
          <a:prstGeom prst="rect">
            <a:avLst/>
          </a:prstGeom>
        </p:spPr>
      </p:pic>
    </p:spTree>
    <p:extLst>
      <p:ext uri="{BB962C8B-B14F-4D97-AF65-F5344CB8AC3E}">
        <p14:creationId xmlns:p14="http://schemas.microsoft.com/office/powerpoint/2010/main" val="1951841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70560" y="200659"/>
            <a:ext cx="10515600" cy="1097789"/>
          </a:xfrm>
        </p:spPr>
        <p:txBody>
          <a:bodyPr>
            <a:normAutofit/>
          </a:bodyPr>
          <a:lstStyle/>
          <a:p>
            <a:r>
              <a:rPr lang="en-US" b="1" dirty="0">
                <a:solidFill>
                  <a:schemeClr val="accent1"/>
                </a:solidFill>
              </a:rPr>
              <a:t>Who puffs and who doesn’t</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1179576"/>
            <a:ext cx="10515600" cy="5579363"/>
          </a:xfrm>
        </p:spPr>
        <p:txBody>
          <a:bodyPr/>
          <a:lstStyle/>
          <a:p>
            <a:r>
              <a:rPr lang="en-US" dirty="0">
                <a:solidFill>
                  <a:schemeClr val="accent1"/>
                </a:solidFill>
                <a:hlinkClick r:id="rId3"/>
              </a:rPr>
              <a:t>National Data</a:t>
            </a:r>
            <a:endParaRPr lang="en-US" dirty="0">
              <a:solidFill>
                <a:schemeClr val="accent1"/>
              </a:solidFill>
            </a:endParaRPr>
          </a:p>
          <a:p>
            <a:pPr marL="0" indent="0">
              <a:buNone/>
            </a:pPr>
            <a:r>
              <a:rPr lang="en-US" dirty="0">
                <a:solidFill>
                  <a:schemeClr val="accent1"/>
                </a:solidFill>
              </a:rPr>
              <a:t> </a:t>
            </a:r>
          </a:p>
        </p:txBody>
      </p:sp>
      <p:pic>
        <p:nvPicPr>
          <p:cNvPr id="8" name="Picture 7">
            <a:extLst>
              <a:ext uri="{FF2B5EF4-FFF2-40B4-BE49-F238E27FC236}">
                <a16:creationId xmlns:a16="http://schemas.microsoft.com/office/drawing/2014/main" id="{B39ADB71-0E28-B76E-53B1-1618A7E8053A}"/>
              </a:ext>
            </a:extLst>
          </p:cNvPr>
          <p:cNvPicPr>
            <a:picLocks noChangeAspect="1"/>
          </p:cNvPicPr>
          <p:nvPr/>
        </p:nvPicPr>
        <p:blipFill>
          <a:blip r:embed="rId4"/>
          <a:stretch>
            <a:fillRect/>
          </a:stretch>
        </p:blipFill>
        <p:spPr>
          <a:xfrm>
            <a:off x="1077126" y="1830515"/>
            <a:ext cx="8593494" cy="4552506"/>
          </a:xfrm>
          <a:prstGeom prst="rect">
            <a:avLst/>
          </a:prstGeom>
        </p:spPr>
      </p:pic>
    </p:spTree>
    <p:extLst>
      <p:ext uri="{BB962C8B-B14F-4D97-AF65-F5344CB8AC3E}">
        <p14:creationId xmlns:p14="http://schemas.microsoft.com/office/powerpoint/2010/main" val="247940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754380" y="256643"/>
            <a:ext cx="10515600" cy="732155"/>
          </a:xfrm>
        </p:spPr>
        <p:txBody>
          <a:bodyPr/>
          <a:lstStyle/>
          <a:p>
            <a:r>
              <a:rPr lang="en-US" b="1" dirty="0">
                <a:solidFill>
                  <a:schemeClr val="accent1"/>
                </a:solidFill>
              </a:rPr>
              <a:t>Crime Trends and Marijuana</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804544"/>
            <a:ext cx="10515600" cy="5954395"/>
          </a:xfrm>
        </p:spPr>
        <p:txBody>
          <a:bodyPr/>
          <a:lstStyle/>
          <a:p>
            <a:pPr marL="0" indent="0">
              <a:buNone/>
            </a:pPr>
            <a:endParaRPr lang="en-US" sz="1600" dirty="0">
              <a:solidFill>
                <a:schemeClr val="accent1"/>
              </a:solidFill>
            </a:endParaRPr>
          </a:p>
          <a:p>
            <a:pPr marL="0" indent="0">
              <a:buNone/>
            </a:pPr>
            <a:endParaRPr lang="en-US" sz="1600" dirty="0">
              <a:solidFill>
                <a:schemeClr val="accent1"/>
              </a:solidFill>
            </a:endParaRPr>
          </a:p>
        </p:txBody>
      </p:sp>
      <p:pic>
        <p:nvPicPr>
          <p:cNvPr id="4" name="Picture 3">
            <a:extLst>
              <a:ext uri="{FF2B5EF4-FFF2-40B4-BE49-F238E27FC236}">
                <a16:creationId xmlns:a16="http://schemas.microsoft.com/office/drawing/2014/main" id="{25F1B774-6D46-B00F-1F09-AFA7F7D8810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09800" y="1715303"/>
            <a:ext cx="7772400" cy="4733328"/>
          </a:xfrm>
          <a:prstGeom prst="rect">
            <a:avLst/>
          </a:prstGeom>
        </p:spPr>
      </p:pic>
      <p:sp>
        <p:nvSpPr>
          <p:cNvPr id="5" name="TextBox 16">
            <a:extLst>
              <a:ext uri="{FF2B5EF4-FFF2-40B4-BE49-F238E27FC236}">
                <a16:creationId xmlns:a16="http://schemas.microsoft.com/office/drawing/2014/main" id="{4C50BA5A-73D9-199C-4FDA-AB16B965F0E1}"/>
              </a:ext>
            </a:extLst>
          </p:cNvPr>
          <p:cNvSpPr txBox="1"/>
          <p:nvPr/>
        </p:nvSpPr>
        <p:spPr>
          <a:xfrm>
            <a:off x="1524000" y="7711049"/>
            <a:ext cx="7772400"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900">
                <a:hlinkClick r:id="rId3" tooltip="https://www.pngall.com/crime-png/"/>
              </a:rPr>
              <a:t>This Photo</a:t>
            </a:r>
            <a:r>
              <a:rPr lang="en-US" sz="900"/>
              <a:t> by Unknown Author is licensed under </a:t>
            </a:r>
            <a:r>
              <a:rPr lang="en-US" sz="900">
                <a:hlinkClick r:id="rId4" tooltip="https://creativecommons.org/licenses/by-nc/3.0/"/>
              </a:rPr>
              <a:t>CC BY-NC</a:t>
            </a:r>
            <a:endParaRPr lang="en-US" sz="900"/>
          </a:p>
        </p:txBody>
      </p:sp>
      <p:pic>
        <p:nvPicPr>
          <p:cNvPr id="6" name="Picture 5">
            <a:extLst>
              <a:ext uri="{FF2B5EF4-FFF2-40B4-BE49-F238E27FC236}">
                <a16:creationId xmlns:a16="http://schemas.microsoft.com/office/drawing/2014/main" id="{EBF47700-DEAC-BA20-1C42-DCC13A0FF71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125980" y="4081967"/>
            <a:ext cx="7772400" cy="1791139"/>
          </a:xfrm>
          <a:prstGeom prst="rect">
            <a:avLst/>
          </a:prstGeom>
        </p:spPr>
      </p:pic>
    </p:spTree>
    <p:extLst>
      <p:ext uri="{BB962C8B-B14F-4D97-AF65-F5344CB8AC3E}">
        <p14:creationId xmlns:p14="http://schemas.microsoft.com/office/powerpoint/2010/main" val="12395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80">
                                          <p:stCondLst>
                                            <p:cond delay="0"/>
                                          </p:stCondLst>
                                        </p:cTn>
                                        <p:tgtEl>
                                          <p:spTgt spid="6"/>
                                        </p:tgtEl>
                                      </p:cBhvr>
                                    </p:animEffect>
                                    <p:anim calcmode="lin" valueType="num">
                                      <p:cBhvr>
                                        <p:cTn id="1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3" dur="26">
                                          <p:stCondLst>
                                            <p:cond delay="650"/>
                                          </p:stCondLst>
                                        </p:cTn>
                                        <p:tgtEl>
                                          <p:spTgt spid="6"/>
                                        </p:tgtEl>
                                      </p:cBhvr>
                                      <p:to x="100000" y="60000"/>
                                    </p:animScale>
                                    <p:animScale>
                                      <p:cBhvr>
                                        <p:cTn id="24" dur="166" decel="50000">
                                          <p:stCondLst>
                                            <p:cond delay="676"/>
                                          </p:stCondLst>
                                        </p:cTn>
                                        <p:tgtEl>
                                          <p:spTgt spid="6"/>
                                        </p:tgtEl>
                                      </p:cBhvr>
                                      <p:to x="100000" y="100000"/>
                                    </p:animScale>
                                    <p:animScale>
                                      <p:cBhvr>
                                        <p:cTn id="25" dur="26">
                                          <p:stCondLst>
                                            <p:cond delay="1312"/>
                                          </p:stCondLst>
                                        </p:cTn>
                                        <p:tgtEl>
                                          <p:spTgt spid="6"/>
                                        </p:tgtEl>
                                      </p:cBhvr>
                                      <p:to x="100000" y="80000"/>
                                    </p:animScale>
                                    <p:animScale>
                                      <p:cBhvr>
                                        <p:cTn id="26" dur="166" decel="50000">
                                          <p:stCondLst>
                                            <p:cond delay="1338"/>
                                          </p:stCondLst>
                                        </p:cTn>
                                        <p:tgtEl>
                                          <p:spTgt spid="6"/>
                                        </p:tgtEl>
                                      </p:cBhvr>
                                      <p:to x="100000" y="100000"/>
                                    </p:animScale>
                                    <p:animScale>
                                      <p:cBhvr>
                                        <p:cTn id="27" dur="26">
                                          <p:stCondLst>
                                            <p:cond delay="1642"/>
                                          </p:stCondLst>
                                        </p:cTn>
                                        <p:tgtEl>
                                          <p:spTgt spid="6"/>
                                        </p:tgtEl>
                                      </p:cBhvr>
                                      <p:to x="100000" y="90000"/>
                                    </p:animScale>
                                    <p:animScale>
                                      <p:cBhvr>
                                        <p:cTn id="28" dur="166" decel="50000">
                                          <p:stCondLst>
                                            <p:cond delay="1668"/>
                                          </p:stCondLst>
                                        </p:cTn>
                                        <p:tgtEl>
                                          <p:spTgt spid="6"/>
                                        </p:tgtEl>
                                      </p:cBhvr>
                                      <p:to x="100000" y="100000"/>
                                    </p:animScale>
                                    <p:animScale>
                                      <p:cBhvr>
                                        <p:cTn id="29" dur="26">
                                          <p:stCondLst>
                                            <p:cond delay="1808"/>
                                          </p:stCondLst>
                                        </p:cTn>
                                        <p:tgtEl>
                                          <p:spTgt spid="6"/>
                                        </p:tgtEl>
                                      </p:cBhvr>
                                      <p:to x="100000" y="95000"/>
                                    </p:animScale>
                                    <p:animScale>
                                      <p:cBhvr>
                                        <p:cTn id="3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754380" y="256643"/>
            <a:ext cx="10515600" cy="732155"/>
          </a:xfrm>
        </p:spPr>
        <p:txBody>
          <a:bodyPr/>
          <a:lstStyle/>
          <a:p>
            <a:r>
              <a:rPr lang="en-US" b="1" dirty="0">
                <a:solidFill>
                  <a:schemeClr val="accent1"/>
                </a:solidFill>
              </a:rPr>
              <a:t>Crime Trends and Marijuana</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804544"/>
            <a:ext cx="10515600" cy="5954395"/>
          </a:xfrm>
        </p:spPr>
        <p:txBody>
          <a:bodyPr/>
          <a:lstStyle/>
          <a:p>
            <a:pPr marL="0" indent="0">
              <a:buNone/>
            </a:pPr>
            <a:endParaRPr lang="en-US" sz="1600" dirty="0">
              <a:solidFill>
                <a:schemeClr val="accent1"/>
              </a:solidFill>
            </a:endParaRPr>
          </a:p>
          <a:p>
            <a:pPr marL="0" indent="0">
              <a:buNone/>
            </a:pPr>
            <a:endParaRPr lang="en-US" sz="1600" dirty="0">
              <a:solidFill>
                <a:schemeClr val="accent1"/>
              </a:solidFill>
            </a:endParaRPr>
          </a:p>
        </p:txBody>
      </p:sp>
      <p:sp>
        <p:nvSpPr>
          <p:cNvPr id="7" name="Content Placeholder 2">
            <a:extLst>
              <a:ext uri="{FF2B5EF4-FFF2-40B4-BE49-F238E27FC236}">
                <a16:creationId xmlns:a16="http://schemas.microsoft.com/office/drawing/2014/main" id="{5EB63B75-EDFA-C70F-F21C-0E888EFD3AFD}"/>
              </a:ext>
            </a:extLst>
          </p:cNvPr>
          <p:cNvSpPr txBox="1">
            <a:spLocks/>
          </p:cNvSpPr>
          <p:nvPr/>
        </p:nvSpPr>
        <p:spPr>
          <a:xfrm>
            <a:off x="838200" y="1109272"/>
            <a:ext cx="10515600" cy="5561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1"/>
                </a:solidFill>
              </a:rPr>
              <a:t>Based on our analysis, legalization did not have any correlation to crime rates.  </a:t>
            </a:r>
          </a:p>
          <a:p>
            <a:r>
              <a:rPr lang="en-US" sz="1800" dirty="0">
                <a:solidFill>
                  <a:schemeClr val="accent1"/>
                </a:solidFill>
              </a:rPr>
              <a:t>Sample states shown below include recreational use, medical only use, and illegal states.</a:t>
            </a:r>
          </a:p>
          <a:p>
            <a:endParaRPr lang="en-US" dirty="0">
              <a:solidFill>
                <a:schemeClr val="accent1"/>
              </a:solidFill>
            </a:endParaRPr>
          </a:p>
        </p:txBody>
      </p:sp>
      <p:pic>
        <p:nvPicPr>
          <p:cNvPr id="8" name="Content Placeholder 5">
            <a:extLst>
              <a:ext uri="{FF2B5EF4-FFF2-40B4-BE49-F238E27FC236}">
                <a16:creationId xmlns:a16="http://schemas.microsoft.com/office/drawing/2014/main" id="{BF785A4C-450C-7FA7-7485-20F30C95ED09}"/>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922020" y="2126107"/>
            <a:ext cx="8705490" cy="4475250"/>
          </a:xfrm>
          <a:prstGeom prst="rect">
            <a:avLst/>
          </a:prstGeom>
        </p:spPr>
      </p:pic>
    </p:spTree>
    <p:extLst>
      <p:ext uri="{BB962C8B-B14F-4D97-AF65-F5344CB8AC3E}">
        <p14:creationId xmlns:p14="http://schemas.microsoft.com/office/powerpoint/2010/main" val="754611734"/>
      </p:ext>
    </p:extLst>
  </p:cSld>
  <p:clrMapOvr>
    <a:masterClrMapping/>
  </p:clrMapOvr>
</p:sld>
</file>

<file path=ppt/theme/theme1.xml><?xml version="1.0" encoding="utf-8"?>
<a:theme xmlns:a="http://schemas.openxmlformats.org/drawingml/2006/main" name="GradientVTI">
  <a:themeElements>
    <a:clrScheme name="Facet">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91735711-3074-40fb-abee-245951e65a67}" enabled="1" method="Standard" siteId="{490bf92a-5045-4d52-9812-6b2f8bf300da}" contentBits="0" removed="0"/>
</clbl:labelList>
</file>

<file path=docProps/app.xml><?xml version="1.0" encoding="utf-8"?>
<Properties xmlns="http://schemas.openxmlformats.org/officeDocument/2006/extended-properties" xmlns:vt="http://schemas.openxmlformats.org/officeDocument/2006/docPropsVTypes">
  <Template>Facet</Template>
  <TotalTime>484</TotalTime>
  <Words>1015</Words>
  <Application>Microsoft Office PowerPoint</Application>
  <PresentationFormat>Widescreen</PresentationFormat>
  <Paragraphs>93</Paragraphs>
  <Slides>20</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Aptos</vt:lpstr>
      <vt:lpstr>Arial</vt:lpstr>
      <vt:lpstr>Univers</vt:lpstr>
      <vt:lpstr>GradientVTI</vt:lpstr>
      <vt:lpstr>Up n smoke by Michelle Kat Carmen Haritha  veethika </vt:lpstr>
      <vt:lpstr>Cannabis: it’s growing like a weed!</vt:lpstr>
      <vt:lpstr>Cannabis Data:  it’s hard to get</vt:lpstr>
      <vt:lpstr>Project Progression: All the usual flame-outs</vt:lpstr>
      <vt:lpstr>Smokestack Building</vt:lpstr>
      <vt:lpstr>Data Gathering/Cleansing:  Weeding</vt:lpstr>
      <vt:lpstr>Who puffs and who doesn’t</vt:lpstr>
      <vt:lpstr>Crime Trends and Marijuana</vt:lpstr>
      <vt:lpstr>Crime Trends and Marijuana</vt:lpstr>
      <vt:lpstr>Crime Trends and Marijuana Put this in a pipe and smoke it!</vt:lpstr>
      <vt:lpstr>Focus on Massachusetts</vt:lpstr>
      <vt:lpstr>Massachusetts Focus</vt:lpstr>
      <vt:lpstr>Massachusetts Focus</vt:lpstr>
      <vt:lpstr>Cannabis Sales in MA:  Recreational</vt:lpstr>
      <vt:lpstr>Cannabis Sales in MA:  Medical</vt:lpstr>
      <vt:lpstr>Massachusetts Sales: Product Category</vt:lpstr>
      <vt:lpstr>Massachusetts Weekly Sales -Recreational</vt:lpstr>
      <vt:lpstr>Massachusetts Crime: Clearing the Haze </vt:lpstr>
      <vt:lpstr>Fanning the Flames</vt:lpstr>
      <vt:lpstr>The End</vt:lpstr>
    </vt:vector>
  </TitlesOfParts>
  <Company>PSEG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 n smoke by Michelle Kat Carmen Haritha  veethika</dc:title>
  <dc:creator>Singh, Veethika</dc:creator>
  <cp:lastModifiedBy>kavitha koleti</cp:lastModifiedBy>
  <cp:revision>12</cp:revision>
  <dcterms:created xsi:type="dcterms:W3CDTF">2024-04-11T23:58:48Z</dcterms:created>
  <dcterms:modified xsi:type="dcterms:W3CDTF">2024-04-16T04:33:19Z</dcterms:modified>
</cp:coreProperties>
</file>